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74" r:id="rId5"/>
    <p:sldId id="257" r:id="rId6"/>
    <p:sldId id="259" r:id="rId7"/>
    <p:sldId id="283" r:id="rId8"/>
    <p:sldId id="284" r:id="rId9"/>
    <p:sldId id="282" r:id="rId10"/>
    <p:sldId id="263" r:id="rId11"/>
    <p:sldId id="277" r:id="rId12"/>
    <p:sldId id="281" r:id="rId13"/>
    <p:sldId id="266" r:id="rId14"/>
    <p:sldId id="286" r:id="rId15"/>
  </p:sldIdLst>
  <p:sldSz cx="7556500" cy="10693400"/>
  <p:notesSz cx="6858000" cy="9144000"/>
  <p:defaultTextStyle>
    <a:def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defPPr>
    <a:lvl1pPr marL="0" marR="0" indent="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1pPr>
    <a:lvl2pPr marL="0" marR="0" indent="4572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2pPr>
    <a:lvl3pPr marL="0" marR="0" indent="9144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3pPr>
    <a:lvl4pPr marL="0" marR="0" indent="13716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4pPr>
    <a:lvl5pPr marL="0" marR="0" indent="18288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5pPr>
    <a:lvl6pPr marL="0" marR="0" indent="22860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6pPr>
    <a:lvl7pPr marL="0" marR="0" indent="27432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7pPr>
    <a:lvl8pPr marL="0" marR="0" indent="32004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8pPr>
    <a:lvl9pPr marL="0" marR="0" indent="365760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9pPr>
  </p:defaultTextStyle>
  <p:extLst>
    <p:ext uri="{EFAFB233-063F-42B5-8137-9DF3F51BA10A}">
      <p15:sldGuideLst xmlns:p15="http://schemas.microsoft.com/office/powerpoint/2012/main">
        <p15:guide id="1" orient="horz" pos="3368">
          <p15:clr>
            <a:srgbClr val="A4A3A4"/>
          </p15:clr>
        </p15:guide>
        <p15:guide id="2" pos="23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AE65CF-A921-3978-D950-AAA2ACC9317B}" name="Zandra Maria Skandrup Sigvardt" initials="ZS" userId="S::zasi@faunaphotonics.com::f887658d-94e3-4a78-98c1-53333699f1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Style>
        <a:tcBdr/>
        <a:fill>
          <a:solidFill>
            <a:srgbClr val="E8ECF4"/>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Style>
        <a:tcBdr/>
        <a:fill>
          <a:solidFill>
            <a:srgbClr val="EFF3E9"/>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Style>
        <a:tcBdr/>
        <a:fill>
          <a:solidFill>
            <a:srgbClr val="FDEEE8"/>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wholeTbl>
      <a:tcTxStyle b="off"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Style>
        <a:tcBdr/>
        <a:fill>
          <a:solidFill>
            <a:srgbClr val="FFFFFF"/>
          </a:solidFill>
        </a:fill>
      </a:tcStyle>
    </a:band2H>
    <a:firstCol>
      <a:tcTxStyle b="on" i="off">
        <a:font>
          <a:latin typeface="Times New Roman"/>
          <a:ea typeface="Times New Roman"/>
          <a:cs typeface="Times New Roman"/>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imes New Roman"/>
          <a:ea typeface="Times New Roman"/>
          <a:cs typeface="Times New Roman"/>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Style>
        <a:tcBdr/>
        <a:fill>
          <a:solidFill>
            <a:srgbClr val="E6E6E6"/>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wholeTbl>
      <a:tcTxStyle b="off"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Style>
        <a:tcBdr/>
        <a:fill>
          <a:solidFill>
            <a:srgbClr val="FFFFFF"/>
          </a:solidFill>
        </a:fill>
      </a:tcStyle>
    </a:band2H>
    <a:firstCol>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autoAdjust="0"/>
    <p:restoredTop sz="89715" autoAdjust="0"/>
  </p:normalViewPr>
  <p:slideViewPr>
    <p:cSldViewPr snapToGrid="0" snapToObjects="1">
      <p:cViewPr varScale="1">
        <p:scale>
          <a:sx n="43" d="100"/>
          <a:sy n="43" d="100"/>
        </p:scale>
        <p:origin x="1656" y="48"/>
      </p:cViewPr>
      <p:guideLst>
        <p:guide orient="horz" pos="3368"/>
        <p:guide pos="23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876689990"/>
      </p:ext>
    </p:extLst>
  </p:cSld>
  <p:clrMap bg1="lt1" tx1="dk1" bg2="lt2" tx2="dk2" accent1="accent1" accent2="accent2" accent3="accent3" accent4="accent4" accent5="accent5" accent6="accent6" hlink="hlink" folHlink="folHlink"/>
  <p:notesStyle>
    <a:lvl1pPr defTabSz="987083" latinLnBrk="0">
      <a:defRPr sz="1200">
        <a:uFillTx/>
        <a:latin typeface="+mn-lt"/>
        <a:ea typeface="+mn-ea"/>
        <a:cs typeface="+mn-cs"/>
        <a:sym typeface="Calibri"/>
      </a:defRPr>
    </a:lvl1pPr>
    <a:lvl2pPr indent="228600" defTabSz="987083" latinLnBrk="0">
      <a:defRPr sz="1200">
        <a:uFillTx/>
        <a:latin typeface="+mn-lt"/>
        <a:ea typeface="+mn-ea"/>
        <a:cs typeface="+mn-cs"/>
        <a:sym typeface="Calibri"/>
      </a:defRPr>
    </a:lvl2pPr>
    <a:lvl3pPr indent="457200" defTabSz="987083" latinLnBrk="0">
      <a:defRPr sz="1200">
        <a:uFillTx/>
        <a:latin typeface="+mn-lt"/>
        <a:ea typeface="+mn-ea"/>
        <a:cs typeface="+mn-cs"/>
        <a:sym typeface="Calibri"/>
      </a:defRPr>
    </a:lvl3pPr>
    <a:lvl4pPr indent="685800" defTabSz="987083" latinLnBrk="0">
      <a:defRPr sz="1200">
        <a:uFillTx/>
        <a:latin typeface="+mn-lt"/>
        <a:ea typeface="+mn-ea"/>
        <a:cs typeface="+mn-cs"/>
        <a:sym typeface="Calibri"/>
      </a:defRPr>
    </a:lvl4pPr>
    <a:lvl5pPr indent="914400" defTabSz="987083" latinLnBrk="0">
      <a:defRPr sz="1200">
        <a:uFillTx/>
        <a:latin typeface="+mn-lt"/>
        <a:ea typeface="+mn-ea"/>
        <a:cs typeface="+mn-cs"/>
        <a:sym typeface="Calibri"/>
      </a:defRPr>
    </a:lvl5pPr>
    <a:lvl6pPr indent="1143000" defTabSz="987083" latinLnBrk="0">
      <a:defRPr sz="1200">
        <a:uFillTx/>
        <a:latin typeface="+mn-lt"/>
        <a:ea typeface="+mn-ea"/>
        <a:cs typeface="+mn-cs"/>
        <a:sym typeface="Calibri"/>
      </a:defRPr>
    </a:lvl6pPr>
    <a:lvl7pPr indent="1371600" defTabSz="987083" latinLnBrk="0">
      <a:defRPr sz="1200">
        <a:uFillTx/>
        <a:latin typeface="+mn-lt"/>
        <a:ea typeface="+mn-ea"/>
        <a:cs typeface="+mn-cs"/>
        <a:sym typeface="Calibri"/>
      </a:defRPr>
    </a:lvl7pPr>
    <a:lvl8pPr indent="1600200" defTabSz="987083" latinLnBrk="0">
      <a:defRPr sz="1200">
        <a:uFillTx/>
        <a:latin typeface="+mn-lt"/>
        <a:ea typeface="+mn-ea"/>
        <a:cs typeface="+mn-cs"/>
        <a:sym typeface="Calibri"/>
      </a:defRPr>
    </a:lvl8pPr>
    <a:lvl9pPr indent="1828800" defTabSz="987083" latinLnBrk="0">
      <a:defRPr sz="1200">
        <a:uFillTx/>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217738" y="685800"/>
            <a:ext cx="2422525" cy="3429000"/>
          </a:xfrm>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3919358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217738" y="685800"/>
            <a:ext cx="2422525" cy="3429000"/>
          </a:xfrm>
        </p:spPr>
      </p:sp>
      <p:sp>
        <p:nvSpPr>
          <p:cNvPr id="3" name="Pladsholder til noter 2"/>
          <p:cNvSpPr>
            <a:spLocks noGrp="1"/>
          </p:cNvSpPr>
          <p:nvPr>
            <p:ph type="body" idx="1"/>
          </p:nvPr>
        </p:nvSpPr>
        <p:spPr/>
        <p:txBody>
          <a:bodyPr/>
          <a:lstStyle/>
          <a:p>
            <a:r>
              <a:rPr lang="en-US" dirty="0"/>
              <a:t>Der mangler et par </a:t>
            </a:r>
            <a:r>
              <a:rPr lang="en-US" dirty="0" err="1"/>
              <a:t>komma’er</a:t>
            </a:r>
            <a:r>
              <a:rPr lang="en-US" dirty="0"/>
              <a:t>….</a:t>
            </a:r>
            <a:endParaRPr lang="da-DK" dirty="0"/>
          </a:p>
        </p:txBody>
      </p:sp>
    </p:spTree>
    <p:extLst>
      <p:ext uri="{BB962C8B-B14F-4D97-AF65-F5344CB8AC3E}">
        <p14:creationId xmlns:p14="http://schemas.microsoft.com/office/powerpoint/2010/main" val="1927890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217738" y="685800"/>
            <a:ext cx="2422525" cy="3429000"/>
          </a:xfrm>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71330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217738" y="685800"/>
            <a:ext cx="2422525" cy="3429000"/>
          </a:xfrm>
        </p:spPr>
      </p:sp>
      <p:sp>
        <p:nvSpPr>
          <p:cNvPr id="3" name="Pladsholder til noter 2"/>
          <p:cNvSpPr>
            <a:spLocks noGrp="1"/>
          </p:cNvSpPr>
          <p:nvPr>
            <p:ph type="body" idx="1"/>
          </p:nvPr>
        </p:nvSpPr>
        <p:spPr/>
        <p:txBody>
          <a:bodyPr/>
          <a:lstStyle/>
          <a:p>
            <a:r>
              <a:rPr lang="en-US" dirty="0"/>
              <a:t>Her mangler der </a:t>
            </a:r>
            <a:r>
              <a:rPr lang="en-US" dirty="0" err="1"/>
              <a:t>en</a:t>
            </a:r>
            <a:r>
              <a:rPr lang="en-US" dirty="0"/>
              <a:t> masse </a:t>
            </a:r>
            <a:r>
              <a:rPr lang="en-US" dirty="0" err="1"/>
              <a:t>komma’er</a:t>
            </a:r>
            <a:r>
              <a:rPr lang="en-US" dirty="0"/>
              <a:t>.</a:t>
            </a:r>
            <a:endParaRPr lang="da-DK" dirty="0"/>
          </a:p>
        </p:txBody>
      </p:sp>
    </p:spTree>
    <p:extLst>
      <p:ext uri="{BB962C8B-B14F-4D97-AF65-F5344CB8AC3E}">
        <p14:creationId xmlns:p14="http://schemas.microsoft.com/office/powerpoint/2010/main" val="2295273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217738" y="685800"/>
            <a:ext cx="2422525" cy="3429000"/>
          </a:xfrm>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4144215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217738" y="685800"/>
            <a:ext cx="2422525" cy="3429000"/>
          </a:xfrm>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1465178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217738" y="685800"/>
            <a:ext cx="2422525" cy="3429000"/>
          </a:xfrm>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324624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dias">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31922" y="3321886"/>
            <a:ext cx="6292656" cy="2292151"/>
          </a:xfrm>
          <a:prstGeom prst="rect">
            <a:avLst/>
          </a:prstGeom>
        </p:spPr>
        <p:txBody>
          <a:bodyPr/>
          <a:lstStyle/>
          <a:p>
            <a:r>
              <a:rPr>
                <a:uFillTx/>
              </a:rPr>
              <a:t>Title Text</a:t>
            </a:r>
          </a:p>
        </p:txBody>
      </p:sp>
      <p:sp>
        <p:nvSpPr>
          <p:cNvPr id="12" name="Body Level One…"/>
          <p:cNvSpPr txBox="1">
            <a:spLocks noGrp="1"/>
          </p:cNvSpPr>
          <p:nvPr>
            <p:ph type="body" sz="quarter" idx="1"/>
          </p:nvPr>
        </p:nvSpPr>
        <p:spPr>
          <a:xfrm>
            <a:off x="1187156" y="6059593"/>
            <a:ext cx="5182188" cy="2732758"/>
          </a:xfrm>
          <a:prstGeom prst="rect">
            <a:avLst/>
          </a:prstGeom>
        </p:spPr>
        <p:txBody>
          <a:bodyPr/>
          <a:lstStyle>
            <a:lvl1pPr marL="0" indent="0" algn="ctr">
              <a:buFontTx/>
              <a:buNone/>
              <a:defRPr>
                <a:solidFill>
                  <a:srgbClr val="888888"/>
                </a:solidFill>
                <a:uFillTx/>
              </a:defRPr>
            </a:lvl1pPr>
            <a:lvl2pPr marL="0" indent="457200" algn="ctr">
              <a:buFontTx/>
              <a:buNone/>
              <a:defRPr>
                <a:solidFill>
                  <a:srgbClr val="888888"/>
                </a:solidFill>
                <a:uFillTx/>
              </a:defRPr>
            </a:lvl2pPr>
            <a:lvl3pPr marL="0" indent="914400" algn="ctr">
              <a:buFontTx/>
              <a:buNone/>
              <a:defRPr>
                <a:solidFill>
                  <a:srgbClr val="888888"/>
                </a:solidFill>
                <a:uFillTx/>
              </a:defRPr>
            </a:lvl3pPr>
            <a:lvl4pPr marL="0" indent="1371600" algn="ctr">
              <a:buFontTx/>
              <a:buNone/>
              <a:defRPr>
                <a:solidFill>
                  <a:srgbClr val="888888"/>
                </a:solidFill>
                <a:uFillTx/>
              </a:defRPr>
            </a:lvl4pPr>
            <a:lvl5pPr marL="0" indent="1828800" algn="ctr">
              <a:buFontTx/>
              <a:buNone/>
              <a:defRPr>
                <a:solidFill>
                  <a:srgbClr val="888888"/>
                </a:solidFill>
                <a:uFillTx/>
              </a:defRPr>
            </a:lvl5p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og indholdsobjek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rPr>
                <a:uFillTx/>
              </a:rPr>
              <a:t>Title Text</a:t>
            </a:r>
          </a:p>
        </p:txBody>
      </p:sp>
      <p:sp>
        <p:nvSpPr>
          <p:cNvPr id="21" name="Body Level One…"/>
          <p:cNvSpPr txBox="1">
            <a:spLocks noGrp="1"/>
          </p:cNvSpPr>
          <p:nvPr>
            <p:ph type="body" idx="1"/>
          </p:nvPr>
        </p:nvSpPr>
        <p:spPr>
          <a:prstGeom prst="rect">
            <a:avLst/>
          </a:prstGeom>
        </p:spPr>
        <p:txBody>
          <a:body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Afsnitsoverskrif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661484" y="6871500"/>
            <a:ext cx="6292656" cy="2123830"/>
          </a:xfrm>
          <a:prstGeom prst="rect">
            <a:avLst/>
          </a:prstGeom>
        </p:spPr>
        <p:txBody>
          <a:bodyPr anchor="t"/>
          <a:lstStyle>
            <a:lvl1pPr algn="l">
              <a:defRPr sz="4200" cap="all">
                <a:uFillTx/>
              </a:defRPr>
            </a:lvl1pPr>
          </a:lstStyle>
          <a:p>
            <a:r>
              <a:rPr>
                <a:uFillTx/>
              </a:rPr>
              <a:t>Title Text</a:t>
            </a:r>
          </a:p>
        </p:txBody>
      </p:sp>
      <p:sp>
        <p:nvSpPr>
          <p:cNvPr id="30" name="Body Level One…"/>
          <p:cNvSpPr txBox="1">
            <a:spLocks noGrp="1"/>
          </p:cNvSpPr>
          <p:nvPr>
            <p:ph type="body" sz="quarter" idx="1"/>
          </p:nvPr>
        </p:nvSpPr>
        <p:spPr>
          <a:xfrm>
            <a:off x="661484" y="4532319"/>
            <a:ext cx="6292656" cy="2339182"/>
          </a:xfrm>
          <a:prstGeom prst="rect">
            <a:avLst/>
          </a:prstGeom>
        </p:spPr>
        <p:txBody>
          <a:bodyPr anchor="b"/>
          <a:lstStyle>
            <a:lvl1pPr marL="0" indent="0">
              <a:spcBef>
                <a:spcPts val="500"/>
              </a:spcBef>
              <a:buFontTx/>
              <a:buNone/>
              <a:defRPr sz="2000">
                <a:solidFill>
                  <a:srgbClr val="888888"/>
                </a:solidFill>
                <a:uFillTx/>
              </a:defRPr>
            </a:lvl1pPr>
            <a:lvl2pPr marL="0" indent="457200">
              <a:spcBef>
                <a:spcPts val="500"/>
              </a:spcBef>
              <a:buFontTx/>
              <a:buNone/>
              <a:defRPr sz="2000">
                <a:solidFill>
                  <a:srgbClr val="888888"/>
                </a:solidFill>
                <a:uFillTx/>
              </a:defRPr>
            </a:lvl2pPr>
            <a:lvl3pPr marL="0" indent="914400">
              <a:spcBef>
                <a:spcPts val="500"/>
              </a:spcBef>
              <a:buFontTx/>
              <a:buNone/>
              <a:defRPr sz="2000">
                <a:solidFill>
                  <a:srgbClr val="888888"/>
                </a:solidFill>
                <a:uFillTx/>
              </a:defRPr>
            </a:lvl3pPr>
            <a:lvl4pPr marL="0" indent="1371600">
              <a:spcBef>
                <a:spcPts val="500"/>
              </a:spcBef>
              <a:buFontTx/>
              <a:buNone/>
              <a:defRPr sz="2000">
                <a:solidFill>
                  <a:srgbClr val="888888"/>
                </a:solidFill>
                <a:uFillTx/>
              </a:defRPr>
            </a:lvl4pPr>
            <a:lvl5pPr marL="0" indent="1828800">
              <a:spcBef>
                <a:spcPts val="500"/>
              </a:spcBef>
              <a:buFontTx/>
              <a:buNone/>
              <a:defRPr sz="2000">
                <a:solidFill>
                  <a:srgbClr val="888888"/>
                </a:solidFill>
                <a:uFillTx/>
              </a:defRPr>
            </a:lvl5p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o indholdsobjekter">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rPr>
                <a:uFillTx/>
              </a:rPr>
              <a:t>Title Text</a:t>
            </a:r>
          </a:p>
        </p:txBody>
      </p:sp>
      <p:sp>
        <p:nvSpPr>
          <p:cNvPr id="39" name="Body Level One…"/>
          <p:cNvSpPr txBox="1">
            <a:spLocks noGrp="1"/>
          </p:cNvSpPr>
          <p:nvPr>
            <p:ph type="body" sz="half" idx="1"/>
          </p:nvPr>
        </p:nvSpPr>
        <p:spPr>
          <a:xfrm>
            <a:off x="446844" y="2495127"/>
            <a:ext cx="3269714" cy="7057150"/>
          </a:xfrm>
          <a:prstGeom prst="rect">
            <a:avLst/>
          </a:prstGeom>
        </p:spPr>
        <p:txBody>
          <a:bodyPr/>
          <a:lstStyle>
            <a:lvl1pPr marL="367392" indent="-367392">
              <a:spcBef>
                <a:spcPts val="700"/>
              </a:spcBef>
              <a:defRPr sz="3000">
                <a:uFillTx/>
              </a:defRPr>
            </a:lvl1pPr>
            <a:lvl2pPr marL="814387" indent="-357187">
              <a:spcBef>
                <a:spcPts val="700"/>
              </a:spcBef>
              <a:defRPr sz="3000">
                <a:uFillTx/>
              </a:defRPr>
            </a:lvl2pPr>
            <a:lvl3pPr marL="1257300" indent="-342900">
              <a:spcBef>
                <a:spcPts val="700"/>
              </a:spcBef>
              <a:defRPr sz="3000">
                <a:uFillTx/>
              </a:defRPr>
            </a:lvl3pPr>
            <a:lvl4pPr marL="1752600" indent="-381000">
              <a:spcBef>
                <a:spcPts val="700"/>
              </a:spcBef>
              <a:defRPr sz="3000">
                <a:uFillTx/>
              </a:defRPr>
            </a:lvl4pPr>
            <a:lvl5pPr marL="2209800" indent="-381000">
              <a:spcBef>
                <a:spcPts val="700"/>
              </a:spcBef>
              <a:defRPr sz="3000">
                <a:uFillTx/>
              </a:defRPr>
            </a:lvl5p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Sammenligning">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rPr>
                <a:uFillTx/>
              </a:rPr>
              <a:t>Title Text</a:t>
            </a:r>
          </a:p>
        </p:txBody>
      </p:sp>
      <p:sp>
        <p:nvSpPr>
          <p:cNvPr id="48" name="Body Level One…"/>
          <p:cNvSpPr txBox="1">
            <a:spLocks noGrp="1"/>
          </p:cNvSpPr>
          <p:nvPr>
            <p:ph type="body" sz="quarter" idx="1"/>
          </p:nvPr>
        </p:nvSpPr>
        <p:spPr>
          <a:xfrm>
            <a:off x="446844" y="2393638"/>
            <a:ext cx="3270999" cy="997556"/>
          </a:xfrm>
          <a:prstGeom prst="rect">
            <a:avLst/>
          </a:prstGeom>
        </p:spPr>
        <p:txBody>
          <a:bodyPr anchor="b"/>
          <a:lstStyle>
            <a:lvl1pPr marL="0" indent="0">
              <a:spcBef>
                <a:spcPts val="600"/>
              </a:spcBef>
              <a:buFontTx/>
              <a:buNone/>
              <a:defRPr sz="2400" b="1">
                <a:uFillTx/>
              </a:defRPr>
            </a:lvl1pPr>
            <a:lvl2pPr marL="0" indent="457200">
              <a:spcBef>
                <a:spcPts val="600"/>
              </a:spcBef>
              <a:buFontTx/>
              <a:buNone/>
              <a:defRPr sz="2400" b="1">
                <a:uFillTx/>
              </a:defRPr>
            </a:lvl2pPr>
            <a:lvl3pPr marL="0" indent="914400">
              <a:spcBef>
                <a:spcPts val="600"/>
              </a:spcBef>
              <a:buFontTx/>
              <a:buNone/>
              <a:defRPr sz="2400" b="1">
                <a:uFillTx/>
              </a:defRPr>
            </a:lvl3pPr>
            <a:lvl4pPr marL="0" indent="1371600">
              <a:spcBef>
                <a:spcPts val="600"/>
              </a:spcBef>
              <a:buFontTx/>
              <a:buNone/>
              <a:defRPr sz="2400" b="1">
                <a:uFillTx/>
              </a:defRPr>
            </a:lvl4pPr>
            <a:lvl5pPr marL="0" indent="1828800">
              <a:spcBef>
                <a:spcPts val="600"/>
              </a:spcBef>
              <a:buFontTx/>
              <a:buNone/>
              <a:defRPr sz="2400" b="1">
                <a:uFillTx/>
              </a:defRPr>
            </a:lvl5p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49" name="Pladsholder til tekst 4"/>
          <p:cNvSpPr>
            <a:spLocks noGrp="1"/>
          </p:cNvSpPr>
          <p:nvPr>
            <p:ph type="body" sz="quarter" idx="21"/>
          </p:nvPr>
        </p:nvSpPr>
        <p:spPr>
          <a:xfrm>
            <a:off x="3837372" y="2393638"/>
            <a:ext cx="3272284" cy="997555"/>
          </a:xfrm>
          <a:prstGeom prst="rect">
            <a:avLst/>
          </a:prstGeom>
        </p:spPr>
        <p:txBody>
          <a:bodyPr anchor="b"/>
          <a:lstStyle/>
          <a:p>
            <a:pPr marL="0" indent="0">
              <a:spcBef>
                <a:spcPts val="600"/>
              </a:spcBef>
              <a:buFontTx/>
              <a:buNone/>
              <a:defRPr sz="2400" b="1">
                <a:uFillTx/>
              </a:defRPr>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Kun titel">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rPr>
                <a:uFillTx/>
              </a:rP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Indhold med billedtekst">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46844" y="425755"/>
            <a:ext cx="2435578" cy="1811938"/>
          </a:xfrm>
          <a:prstGeom prst="rect">
            <a:avLst/>
          </a:prstGeom>
        </p:spPr>
        <p:txBody>
          <a:bodyPr anchor="b"/>
          <a:lstStyle>
            <a:lvl1pPr algn="l">
              <a:defRPr sz="2000">
                <a:uFillTx/>
              </a:defRPr>
            </a:lvl1pPr>
          </a:lstStyle>
          <a:p>
            <a:r>
              <a:rPr>
                <a:uFillTx/>
              </a:rPr>
              <a:t>Title Text</a:t>
            </a:r>
          </a:p>
        </p:txBody>
      </p:sp>
      <p:sp>
        <p:nvSpPr>
          <p:cNvPr id="73" name="Body Level One…"/>
          <p:cNvSpPr txBox="1">
            <a:spLocks noGrp="1"/>
          </p:cNvSpPr>
          <p:nvPr>
            <p:ph type="body" idx="1"/>
          </p:nvPr>
        </p:nvSpPr>
        <p:spPr>
          <a:xfrm>
            <a:off x="2971103" y="425756"/>
            <a:ext cx="4138553" cy="9126522"/>
          </a:xfrm>
          <a:prstGeom prst="rect">
            <a:avLst/>
          </a:prstGeom>
        </p:spPr>
        <p:txBody>
          <a:body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74" name="Pladsholder til tekst 3"/>
          <p:cNvSpPr>
            <a:spLocks noGrp="1"/>
          </p:cNvSpPr>
          <p:nvPr>
            <p:ph type="body" sz="half" idx="21"/>
          </p:nvPr>
        </p:nvSpPr>
        <p:spPr>
          <a:xfrm>
            <a:off x="446844" y="2237693"/>
            <a:ext cx="2435578" cy="7314585"/>
          </a:xfrm>
          <a:prstGeom prst="rect">
            <a:avLst/>
          </a:prstGeom>
        </p:spPr>
        <p:txBody>
          <a:bodyPr/>
          <a:lstStyle/>
          <a:p>
            <a:pPr marL="0" indent="0">
              <a:spcBef>
                <a:spcPts val="300"/>
              </a:spcBef>
              <a:buFontTx/>
              <a:buNone/>
              <a:defRPr sz="1400">
                <a:uFillTx/>
              </a:defRPr>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illede med billedtekst">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527752" y="7485380"/>
            <a:ext cx="4441875" cy="883693"/>
          </a:xfrm>
          <a:prstGeom prst="rect">
            <a:avLst/>
          </a:prstGeom>
        </p:spPr>
        <p:txBody>
          <a:bodyPr anchor="b"/>
          <a:lstStyle>
            <a:lvl1pPr algn="l">
              <a:defRPr sz="2000">
                <a:uFillTx/>
              </a:defRPr>
            </a:lvl1pPr>
          </a:lstStyle>
          <a:p>
            <a:r>
              <a:rPr>
                <a:uFillTx/>
              </a:rPr>
              <a:t>Title Text</a:t>
            </a:r>
          </a:p>
        </p:txBody>
      </p:sp>
      <p:sp>
        <p:nvSpPr>
          <p:cNvPr id="83" name="Pladsholder til billede 2"/>
          <p:cNvSpPr>
            <a:spLocks noGrp="1"/>
          </p:cNvSpPr>
          <p:nvPr>
            <p:ph type="pic" sz="half" idx="21"/>
          </p:nvPr>
        </p:nvSpPr>
        <p:spPr>
          <a:xfrm>
            <a:off x="1527752" y="955474"/>
            <a:ext cx="4441875" cy="6416041"/>
          </a:xfrm>
          <a:prstGeom prst="rect">
            <a:avLst/>
          </a:prstGeom>
        </p:spPr>
        <p:txBody>
          <a:bodyPr lIns="91439" tIns="45719" rIns="91439" bIns="45719">
            <a:noAutofit/>
          </a:bodyPr>
          <a:lstStyle/>
          <a:p>
            <a:endParaRPr/>
          </a:p>
        </p:txBody>
      </p:sp>
      <p:sp>
        <p:nvSpPr>
          <p:cNvPr id="84" name="Body Level One…"/>
          <p:cNvSpPr txBox="1">
            <a:spLocks noGrp="1"/>
          </p:cNvSpPr>
          <p:nvPr>
            <p:ph type="body" sz="quarter" idx="1"/>
          </p:nvPr>
        </p:nvSpPr>
        <p:spPr>
          <a:xfrm>
            <a:off x="1527752" y="8369072"/>
            <a:ext cx="4441875" cy="1254989"/>
          </a:xfrm>
          <a:prstGeom prst="rect">
            <a:avLst/>
          </a:prstGeom>
        </p:spPr>
        <p:txBody>
          <a:bodyPr/>
          <a:lstStyle>
            <a:lvl1pPr marL="0" indent="0">
              <a:spcBef>
                <a:spcPts val="300"/>
              </a:spcBef>
              <a:buFontTx/>
              <a:buNone/>
              <a:defRPr sz="1400">
                <a:uFillTx/>
              </a:defRPr>
            </a:lvl1pPr>
            <a:lvl2pPr marL="0" indent="457200">
              <a:spcBef>
                <a:spcPts val="300"/>
              </a:spcBef>
              <a:buFontTx/>
              <a:buNone/>
              <a:defRPr sz="1400">
                <a:uFillTx/>
              </a:defRPr>
            </a:lvl2pPr>
            <a:lvl3pPr marL="0" indent="914400">
              <a:spcBef>
                <a:spcPts val="300"/>
              </a:spcBef>
              <a:buFontTx/>
              <a:buNone/>
              <a:defRPr sz="1400">
                <a:uFillTx/>
              </a:defRPr>
            </a:lvl3pPr>
            <a:lvl4pPr marL="0" indent="1371600">
              <a:spcBef>
                <a:spcPts val="300"/>
              </a:spcBef>
              <a:buFontTx/>
              <a:buNone/>
              <a:defRPr sz="1400">
                <a:uFillTx/>
              </a:defRPr>
            </a:lvl4pPr>
            <a:lvl5pPr marL="0" indent="1828800">
              <a:spcBef>
                <a:spcPts val="300"/>
              </a:spcBef>
              <a:buFontTx/>
              <a:buNone/>
              <a:defRPr sz="1400">
                <a:uFillTx/>
              </a:defRPr>
            </a:lvl5p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46844" y="428231"/>
            <a:ext cx="6662812" cy="1782234"/>
          </a:xfrm>
          <a:prstGeom prst="rect">
            <a:avLst/>
          </a:prstGeom>
          <a:ln w="12700">
            <a:miter lim="400000"/>
          </a:ln>
        </p:spPr>
        <p:txBody>
          <a:bodyPr lIns="49354" tIns="49354" rIns="49354" bIns="49354" anchor="ctr">
            <a:normAutofit/>
          </a:bodyPr>
          <a:lstStyle/>
          <a:p>
            <a:r>
              <a:rPr>
                <a:uFillTx/>
              </a:rPr>
              <a:t>Title Text</a:t>
            </a:r>
          </a:p>
        </p:txBody>
      </p:sp>
      <p:sp>
        <p:nvSpPr>
          <p:cNvPr id="3" name="Body Level One…"/>
          <p:cNvSpPr txBox="1">
            <a:spLocks noGrp="1"/>
          </p:cNvSpPr>
          <p:nvPr>
            <p:ph type="body" idx="1"/>
          </p:nvPr>
        </p:nvSpPr>
        <p:spPr>
          <a:xfrm>
            <a:off x="446844" y="2495127"/>
            <a:ext cx="6662812" cy="7057150"/>
          </a:xfrm>
          <a:prstGeom prst="rect">
            <a:avLst/>
          </a:prstGeom>
          <a:ln w="12700">
            <a:miter lim="400000"/>
          </a:ln>
        </p:spPr>
        <p:txBody>
          <a:bodyPr lIns="49354" tIns="49354" rIns="49354" bIns="49354">
            <a:normAutofit/>
          </a:bodyPr>
          <a:lstStyle/>
          <a:p>
            <a:r>
              <a:rPr>
                <a:uFillTx/>
              </a:rPr>
              <a:t>Body Level One</a:t>
            </a:r>
          </a:p>
          <a:p>
            <a:pPr lvl="1"/>
            <a:r>
              <a:rPr>
                <a:uFillTx/>
              </a:rPr>
              <a:t>Body Level Two</a:t>
            </a:r>
          </a:p>
          <a:p>
            <a:pPr lvl="2"/>
            <a:r>
              <a:rPr>
                <a:uFillTx/>
              </a:rPr>
              <a:t>Body Level Three</a:t>
            </a:r>
          </a:p>
          <a:p>
            <a:pPr lvl="3"/>
            <a:r>
              <a:rPr>
                <a:uFillTx/>
              </a:rPr>
              <a:t>Body Level Four</a:t>
            </a:r>
          </a:p>
          <a:p>
            <a:pPr lvl="4"/>
            <a:r>
              <a:rPr>
                <a:uFillTx/>
              </a:rPr>
              <a:t>Body Level Five</a:t>
            </a:r>
          </a:p>
        </p:txBody>
      </p:sp>
      <p:sp>
        <p:nvSpPr>
          <p:cNvPr id="4" name="Slide Number"/>
          <p:cNvSpPr txBox="1">
            <a:spLocks noGrp="1"/>
          </p:cNvSpPr>
          <p:nvPr>
            <p:ph type="sldNum" sz="quarter" idx="2"/>
          </p:nvPr>
        </p:nvSpPr>
        <p:spPr>
          <a:xfrm>
            <a:off x="6845846" y="10054493"/>
            <a:ext cx="263810" cy="282735"/>
          </a:xfrm>
          <a:prstGeom prst="rect">
            <a:avLst/>
          </a:prstGeom>
          <a:ln w="12700">
            <a:miter lim="400000"/>
          </a:ln>
        </p:spPr>
        <p:txBody>
          <a:bodyPr wrap="none" lIns="49354" tIns="49354" rIns="49354" bIns="49354" anchor="ctr">
            <a:spAutoFit/>
          </a:bodyPr>
          <a:lstStyle>
            <a:lvl1pPr algn="r">
              <a:defRPr sz="1200">
                <a:solidFill>
                  <a:srgbClr val="888888"/>
                </a:solidFill>
                <a:uFillTx/>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ransition spd="med"/>
  <p:txStyles>
    <p:titleStyle>
      <a:lvl1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1pPr>
      <a:lvl2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2pPr>
      <a:lvl3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3pPr>
      <a:lvl4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4pPr>
      <a:lvl5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5pPr>
      <a:lvl6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6pPr>
      <a:lvl7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7pPr>
      <a:lvl8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8pPr>
      <a:lvl9pPr marL="0" marR="0" indent="0" algn="ctr" defTabSz="493541" rtl="0" latinLnBrk="0">
        <a:lnSpc>
          <a:spcPct val="100000"/>
        </a:lnSpc>
        <a:spcBef>
          <a:spcPts val="0"/>
        </a:spcBef>
        <a:spcAft>
          <a:spcPts val="0"/>
        </a:spcAft>
        <a:buFontTx/>
        <a:buNone/>
        <a:defRPr sz="4600" b="0" i="0" u="none" strike="noStrike" cap="none" spc="0" baseline="0">
          <a:solidFill>
            <a:srgbClr val="000000"/>
          </a:solidFill>
          <a:uFillTx/>
          <a:latin typeface="Impact"/>
          <a:ea typeface="Impact"/>
          <a:cs typeface="Impact"/>
          <a:sym typeface="Impact"/>
        </a:defRPr>
      </a:lvl9pPr>
    </p:titleStyle>
    <p:bodyStyle>
      <a:lvl1pPr marL="364331" marR="0" indent="-364331"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1pPr>
      <a:lvl2pPr marL="804182" marR="0" indent="-346982"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2pPr>
      <a:lvl3pPr marL="1238250" marR="0" indent="-323850"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3pPr>
      <a:lvl4pPr marL="1760220" marR="0" indent="-388620"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4pPr>
      <a:lvl5pPr marL="2217420" marR="0" indent="-388620"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5pPr>
      <a:lvl6pPr marL="2674620" marR="0" indent="-388620"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6pPr>
      <a:lvl7pPr marL="3131820" marR="0" indent="-388620"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7pPr>
      <a:lvl8pPr marL="3589020" marR="0" indent="-388620"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8pPr>
      <a:lvl9pPr marL="4046220" marR="0" indent="-388620" algn="l" defTabSz="493541" rtl="0" latinLnBrk="0">
        <a:lnSpc>
          <a:spcPct val="100000"/>
        </a:lnSpc>
        <a:spcBef>
          <a:spcPts val="800"/>
        </a:spcBef>
        <a:spcAft>
          <a:spcPts val="0"/>
        </a:spcAft>
        <a:buSzPct val="100000"/>
        <a:buFont typeface="Arial"/>
        <a:buChar char="•"/>
        <a:defRPr sz="3400" b="0" i="0" u="none" strike="noStrike" cap="none" spc="0" baseline="0">
          <a:solidFill>
            <a:srgbClr val="000000"/>
          </a:solidFill>
          <a:uFillTx/>
          <a:latin typeface="Times New Roman"/>
          <a:ea typeface="Times New Roman"/>
          <a:cs typeface="Times New Roman"/>
          <a:sym typeface="Times New Roman"/>
        </a:defRPr>
      </a:lvl9pPr>
    </p:bodyStyle>
    <p:otherStyle>
      <a:lvl1pPr marL="0" marR="0" indent="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1pPr>
      <a:lvl2pPr marL="0" marR="0" indent="4572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2pPr>
      <a:lvl3pPr marL="0" marR="0" indent="9144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3pPr>
      <a:lvl4pPr marL="0" marR="0" indent="13716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4pPr>
      <a:lvl5pPr marL="0" marR="0" indent="18288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5pPr>
      <a:lvl6pPr marL="0" marR="0" indent="22860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6pPr>
      <a:lvl7pPr marL="0" marR="0" indent="27432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7pPr>
      <a:lvl8pPr marL="0" marR="0" indent="32004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8pPr>
      <a:lvl9pPr marL="0" marR="0" indent="3657600" algn="r" defTabSz="493541" rtl="0" latinLnBrk="0">
        <a:lnSpc>
          <a:spcPct val="100000"/>
        </a:lnSpc>
        <a:spcBef>
          <a:spcPts val="0"/>
        </a:spcBef>
        <a:spcAft>
          <a:spcPts val="0"/>
        </a:spcAft>
        <a:buFontTx/>
        <a:buNone/>
        <a:defRPr sz="1200" b="0" i="0" u="none" strike="noStrike" cap="none" spc="0" baseline="0">
          <a:solidFill>
            <a:schemeClr val="tx1"/>
          </a:solidFill>
          <a:uFillTx/>
          <a:latin typeface="+mn-lt"/>
          <a:ea typeface="+mn-ea"/>
          <a:cs typeface="+mn-cs"/>
          <a:sym typeface="Times New Roman"/>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i@birke-gym.d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s://docs.google.com/document/d/1HtbQbiiQ-P_2IZEJ1_WSClAufR8prg_f/edit?usp=sharing&amp;ouid=104074629401664058834&amp;rtpof=true&amp;sd=true"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mursejlerne.d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ei@birke-gym.d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dnf.ku.dk/legater/"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kstfelt 3"/>
          <p:cNvSpPr txBox="1">
            <a:spLocks/>
          </p:cNvSpPr>
          <p:nvPr/>
        </p:nvSpPr>
        <p:spPr>
          <a:xfrm>
            <a:off x="718292" y="298940"/>
            <a:ext cx="6130883" cy="1961720"/>
          </a:xfrm>
          <a:prstGeom prst="rect">
            <a:avLst/>
          </a:prstGeom>
          <a:ln w="12700">
            <a:miter lim="400000"/>
          </a:ln>
        </p:spPr>
        <p:txBody>
          <a:bodyPr lIns="49354" tIns="49354" rIns="49354" bIns="49354">
            <a:spAutoFit/>
          </a:bodyPr>
          <a:lstStyle/>
          <a:p>
            <a:pPr>
              <a:defRPr sz="1100">
                <a:uFillTx/>
              </a:defRPr>
            </a:pPr>
            <a:r>
              <a:rPr lang="da-DK" i="1" dirty="0">
                <a:uFillTx/>
              </a:rPr>
              <a:t>September </a:t>
            </a:r>
            <a:r>
              <a:rPr i="1" dirty="0">
                <a:uFillTx/>
              </a:rPr>
              <a:t>202</a:t>
            </a:r>
            <a:r>
              <a:rPr lang="da-DK" i="1" dirty="0"/>
              <a:t>4</a:t>
            </a:r>
            <a:endParaRPr lang="da-DK" i="1" dirty="0">
              <a:uFillTx/>
            </a:endParaRPr>
          </a:p>
          <a:p>
            <a:pPr>
              <a:defRPr sz="1100">
                <a:uFillTx/>
              </a:defRPr>
            </a:pPr>
            <a:endParaRPr dirty="0">
              <a:uFillTx/>
            </a:endParaRPr>
          </a:p>
          <a:p>
            <a:pPr>
              <a:defRPr sz="1600" b="1">
                <a:uFillTx/>
              </a:defRPr>
            </a:pPr>
            <a:r>
              <a:rPr lang="en-US" dirty="0">
                <a:uFillTx/>
              </a:rPr>
              <a:t>Natural History Society of Denmark</a:t>
            </a:r>
            <a:endParaRPr dirty="0">
              <a:uFillTx/>
            </a:endParaRPr>
          </a:p>
          <a:p>
            <a:pPr>
              <a:defRPr sz="1200" i="1">
                <a:uFillTx/>
              </a:defRPr>
            </a:pPr>
            <a:endParaRPr dirty="0">
              <a:uFillTx/>
            </a:endParaRPr>
          </a:p>
          <a:p>
            <a:pPr>
              <a:defRPr sz="1100" b="1" i="1">
                <a:uFillTx/>
              </a:defRPr>
            </a:pPr>
            <a:r>
              <a:rPr sz="1200" dirty="0">
                <a:uFillTx/>
              </a:rPr>
              <a:t>Indhold </a:t>
            </a:r>
          </a:p>
          <a:p>
            <a:pPr marL="171450" indent="-171450">
              <a:buSzPct val="100000"/>
              <a:buFont typeface="Arial"/>
              <a:buChar char="•"/>
              <a:defRPr sz="1100" b="1">
                <a:uFillTx/>
              </a:defRPr>
            </a:pPr>
            <a:r>
              <a:rPr sz="1200" dirty="0" err="1">
                <a:uFillTx/>
              </a:rPr>
              <a:t>Mødekalender</a:t>
            </a:r>
            <a:r>
              <a:rPr sz="1200" dirty="0">
                <a:uFillTx/>
              </a:rPr>
              <a:t> </a:t>
            </a:r>
            <a:r>
              <a:rPr lang="da-DK" sz="1200" dirty="0">
                <a:uFillTx/>
              </a:rPr>
              <a:t>efterår</a:t>
            </a:r>
            <a:r>
              <a:rPr sz="1200" dirty="0">
                <a:uFillTx/>
              </a:rPr>
              <a:t> 202</a:t>
            </a:r>
            <a:r>
              <a:rPr lang="da-DK" sz="1200" dirty="0"/>
              <a:t>4</a:t>
            </a:r>
            <a:r>
              <a:rPr lang="da-DK" sz="1200" dirty="0">
                <a:uFillTx/>
              </a:rPr>
              <a:t>, oversigt</a:t>
            </a:r>
          </a:p>
          <a:p>
            <a:pPr marL="171450" indent="-171450">
              <a:buSzPct val="100000"/>
              <a:buFont typeface="Arial"/>
              <a:buChar char="•"/>
              <a:defRPr sz="1100" b="1">
                <a:uFillTx/>
              </a:defRPr>
            </a:pPr>
            <a:r>
              <a:rPr lang="da-DK" sz="1200" dirty="0">
                <a:uFillTx/>
              </a:rPr>
              <a:t>Abstracts</a:t>
            </a:r>
            <a:r>
              <a:rPr sz="1200" dirty="0">
                <a:uFillTx/>
              </a:rPr>
              <a:t> </a:t>
            </a:r>
            <a:r>
              <a:rPr lang="da-DK" sz="1200" dirty="0">
                <a:uFillTx/>
              </a:rPr>
              <a:t>og andre detaljer</a:t>
            </a:r>
            <a:r>
              <a:rPr sz="1200" dirty="0">
                <a:uFillTx/>
              </a:rPr>
              <a:t> </a:t>
            </a:r>
            <a:r>
              <a:rPr lang="da-DK" sz="1200" dirty="0">
                <a:uFillTx/>
              </a:rPr>
              <a:t>over </a:t>
            </a:r>
            <a:r>
              <a:rPr sz="1200" dirty="0" err="1">
                <a:uFillTx/>
              </a:rPr>
              <a:t>foredrag</a:t>
            </a:r>
            <a:r>
              <a:rPr sz="1200" dirty="0">
                <a:uFillTx/>
              </a:rPr>
              <a:t> </a:t>
            </a:r>
            <a:endParaRPr lang="da-DK" sz="1200" dirty="0">
              <a:uFillTx/>
            </a:endParaRPr>
          </a:p>
          <a:p>
            <a:pPr marL="171450" indent="-171450">
              <a:buSzPct val="100000"/>
              <a:buFont typeface="Arial"/>
              <a:buChar char="•"/>
              <a:defRPr sz="1100" b="1">
                <a:uFillTx/>
              </a:defRPr>
            </a:pPr>
            <a:r>
              <a:rPr lang="da-DK" sz="1200" b="1" dirty="0"/>
              <a:t>Den Naturhistoriske Rejsefond</a:t>
            </a:r>
            <a:endParaRPr lang="da-DK" sz="1200" dirty="0"/>
          </a:p>
          <a:p>
            <a:pPr marL="171450" indent="-171450">
              <a:buSzPct val="100000"/>
              <a:buFont typeface="Arial"/>
              <a:buChar char="•"/>
              <a:defRPr sz="1100" b="1">
                <a:uFillTx/>
              </a:defRPr>
            </a:pPr>
            <a:r>
              <a:rPr lang="da-DK" sz="1200" b="1" dirty="0"/>
              <a:t>Bliv medlem / betaling af kontingent 2024</a:t>
            </a:r>
          </a:p>
          <a:p>
            <a:pPr>
              <a:defRPr sz="1100">
                <a:uFillTx/>
              </a:defRPr>
            </a:pPr>
            <a:r>
              <a:rPr dirty="0">
                <a:uFillTx/>
              </a:rPr>
              <a:t>________________________________________________________________________________</a:t>
            </a:r>
          </a:p>
        </p:txBody>
      </p:sp>
      <p:sp>
        <p:nvSpPr>
          <p:cNvPr id="96" name="Tekstfelt 6"/>
          <p:cNvSpPr txBox="1">
            <a:spLocks/>
          </p:cNvSpPr>
          <p:nvPr/>
        </p:nvSpPr>
        <p:spPr>
          <a:xfrm>
            <a:off x="743692" y="9233834"/>
            <a:ext cx="6130883" cy="1115335"/>
          </a:xfrm>
          <a:prstGeom prst="rect">
            <a:avLst/>
          </a:prstGeom>
          <a:ln w="12700">
            <a:miter lim="400000"/>
          </a:ln>
        </p:spPr>
        <p:txBody>
          <a:bodyPr lIns="49354" tIns="49354" rIns="49354" bIns="49354">
            <a:spAutoFit/>
          </a:bodyPr>
          <a:lstStyle/>
          <a:p>
            <a:pPr>
              <a:defRPr sz="1100" b="1" i="1">
                <a:uFillTx/>
              </a:defRPr>
            </a:pPr>
            <a:endParaRPr lang="da-DK" dirty="0">
              <a:solidFill>
                <a:srgbClr val="FF0000"/>
              </a:solidFill>
            </a:endParaRPr>
          </a:p>
          <a:p>
            <a:pPr>
              <a:defRPr sz="1100" b="1" i="1">
                <a:uFillTx/>
              </a:defRPr>
            </a:pPr>
            <a:endParaRPr lang="da-DK" dirty="0">
              <a:solidFill>
                <a:srgbClr val="FF0000"/>
              </a:solidFill>
            </a:endParaRPr>
          </a:p>
          <a:p>
            <a:pPr>
              <a:defRPr sz="1100" b="1" i="1">
                <a:uFillTx/>
              </a:defRPr>
            </a:pPr>
            <a:r>
              <a:rPr dirty="0">
                <a:uFillTx/>
              </a:rPr>
              <a:t>___________________________________________________________________________</a:t>
            </a:r>
          </a:p>
          <a:p>
            <a:pPr>
              <a:defRPr sz="1100">
                <a:uFillTx/>
              </a:defRPr>
            </a:pPr>
            <a:r>
              <a:rPr lang="en-US" dirty="0"/>
              <a:t>Natural History Society of Denmark</a:t>
            </a:r>
            <a:r>
              <a:rPr dirty="0">
                <a:uFillTx/>
              </a:rPr>
              <a:t>, c/o Zoologisk Museum</a:t>
            </a:r>
          </a:p>
          <a:p>
            <a:pPr>
              <a:defRPr sz="1100">
                <a:uFillTx/>
              </a:defRPr>
            </a:pPr>
            <a:r>
              <a:rPr dirty="0">
                <a:uFillTx/>
              </a:rPr>
              <a:t>Universitetsparken 15, 2100 København Ø </a:t>
            </a:r>
            <a:endParaRPr lang="da-DK" dirty="0">
              <a:uFillTx/>
            </a:endParaRP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sp>
        <p:nvSpPr>
          <p:cNvPr id="6" name="Tekstfelt 5"/>
          <p:cNvSpPr txBox="1"/>
          <p:nvPr/>
        </p:nvSpPr>
        <p:spPr>
          <a:xfrm>
            <a:off x="743692" y="2337261"/>
            <a:ext cx="6130883" cy="5832366"/>
          </a:xfrm>
          <a:prstGeom prst="rect">
            <a:avLst/>
          </a:prstGeom>
          <a:noFill/>
        </p:spPr>
        <p:txBody>
          <a:bodyPr wrap="square" rtlCol="0">
            <a:spAutoFit/>
          </a:bodyPr>
          <a:lstStyle/>
          <a:p>
            <a:r>
              <a:rPr lang="da-DK" sz="1400" b="1" dirty="0">
                <a:latin typeface="Times New Roman"/>
                <a:cs typeface="Times New Roman"/>
              </a:rPr>
              <a:t>Mødekalender efterår 2024, oversigt</a:t>
            </a:r>
          </a:p>
          <a:p>
            <a:r>
              <a:rPr lang="da-DK" sz="1200" dirty="0">
                <a:latin typeface="Times New Roman"/>
                <a:cs typeface="Times New Roman"/>
              </a:rPr>
              <a:t>Torsdagsforedragene afholdes i Universitetsparken 15B, Bygning 1, Auditorium A, 2100 København Ø. </a:t>
            </a:r>
          </a:p>
          <a:p>
            <a:r>
              <a:rPr lang="da-DK" sz="1200" i="1" dirty="0"/>
              <a:t>For at finde vej, se kortet bagerst i programmet. </a:t>
            </a:r>
            <a:r>
              <a:rPr lang="da-DK" sz="1200" i="1" dirty="0">
                <a:latin typeface="Times New Roman"/>
                <a:cs typeface="Times New Roman"/>
              </a:rPr>
              <a:t> </a:t>
            </a:r>
          </a:p>
          <a:p>
            <a:endParaRPr lang="da-DK" sz="1100" b="1" dirty="0">
              <a:latin typeface="Times New Roman"/>
              <a:cs typeface="Times New Roman"/>
            </a:endParaRPr>
          </a:p>
          <a:p>
            <a:r>
              <a:rPr lang="da-DK" sz="1200" b="1" dirty="0">
                <a:latin typeface="Times New Roman" panose="02020603050405020304" pitchFamily="18" charset="0"/>
                <a:cs typeface="Times New Roman" panose="02020603050405020304" pitchFamily="18" charset="0"/>
              </a:rPr>
              <a:t>5/9	</a:t>
            </a:r>
            <a:r>
              <a:rPr lang="da-DK" sz="1200" b="1" dirty="0">
                <a:solidFill>
                  <a:srgbClr val="FF0000"/>
                </a:solidFill>
                <a:latin typeface="Times New Roman" panose="02020603050405020304" pitchFamily="18" charset="0"/>
                <a:cs typeface="Times New Roman" panose="02020603050405020304" pitchFamily="18" charset="0"/>
              </a:rPr>
              <a:t>17.00</a:t>
            </a:r>
            <a:r>
              <a:rPr lang="da-DK" sz="1200" b="1" dirty="0">
                <a:solidFill>
                  <a:schemeClr val="tx1"/>
                </a:solidFill>
                <a:latin typeface="Times New Roman" panose="02020603050405020304" pitchFamily="18" charset="0"/>
                <a:cs typeface="Times New Roman" panose="02020603050405020304" pitchFamily="18" charset="0"/>
              </a:rPr>
              <a:t>	</a:t>
            </a:r>
            <a:r>
              <a:rPr lang="da-DK" sz="1200" b="1" i="0" u="none" strike="noStrike" dirty="0">
                <a:solidFill>
                  <a:schemeClr val="tx1"/>
                </a:solidFill>
                <a:effectLst/>
                <a:latin typeface="Times New Roman" panose="02020603050405020304" pitchFamily="18" charset="0"/>
                <a:cs typeface="Times New Roman" panose="02020603050405020304" pitchFamily="18" charset="0"/>
              </a:rPr>
              <a:t>Et hav af mikroorganismer og deres kommunikative kræfter</a:t>
            </a:r>
            <a:r>
              <a:rPr lang="da-DK" sz="1200" dirty="0">
                <a:solidFill>
                  <a:schemeClr val="tx1"/>
                </a:solidFill>
                <a:latin typeface="Times New Roman" panose="02020603050405020304" pitchFamily="18" charset="0"/>
                <a:cs typeface="Times New Roman" panose="02020603050405020304" pitchFamily="18" charset="0"/>
              </a:rPr>
              <a:t>				Postdoc Nathalie N. Suhr </a:t>
            </a:r>
            <a:r>
              <a:rPr lang="da-DK" sz="1200" dirty="0" err="1">
                <a:solidFill>
                  <a:schemeClr val="tx1"/>
                </a:solidFill>
                <a:latin typeface="Times New Roman" panose="02020603050405020304" pitchFamily="18" charset="0"/>
                <a:cs typeface="Times New Roman" panose="02020603050405020304" pitchFamily="18" charset="0"/>
              </a:rPr>
              <a:t>Eiris</a:t>
            </a:r>
            <a:r>
              <a:rPr lang="da-DK" sz="1200" dirty="0">
                <a:solidFill>
                  <a:schemeClr val="tx1"/>
                </a:solidFill>
                <a:latin typeface="Times New Roman" panose="02020603050405020304" pitchFamily="18" charset="0"/>
                <a:cs typeface="Times New Roman" panose="02020603050405020304" pitchFamily="18" charset="0"/>
              </a:rPr>
              <a:t> Henriksen</a:t>
            </a:r>
          </a:p>
          <a:p>
            <a:r>
              <a:rPr lang="da-DK" sz="1200" dirty="0">
                <a:solidFill>
                  <a:schemeClr val="tx1"/>
                </a:solidFill>
                <a:latin typeface="Times New Roman" panose="02020603050405020304" pitchFamily="18" charset="0"/>
                <a:cs typeface="Times New Roman" panose="02020603050405020304" pitchFamily="18" charset="0"/>
              </a:rPr>
              <a:t>		Institut for Bioteknologi og Biomedicin, DTU</a:t>
            </a:r>
          </a:p>
          <a:p>
            <a:r>
              <a:rPr lang="da-DK" sz="1200" i="1" dirty="0">
                <a:solidFill>
                  <a:schemeClr val="tx1"/>
                </a:solidFill>
                <a:latin typeface="Times New Roman" panose="02020603050405020304" pitchFamily="18" charset="0"/>
                <a:cs typeface="Times New Roman" panose="02020603050405020304" pitchFamily="18" charset="0"/>
              </a:rPr>
              <a:t>		</a:t>
            </a:r>
            <a:endParaRPr lang="da-DK" sz="1200" b="1" dirty="0">
              <a:solidFill>
                <a:srgbClr val="FF0000"/>
              </a:solidFill>
              <a:latin typeface="Times New Roman" panose="02020603050405020304" pitchFamily="18" charset="0"/>
              <a:cs typeface="Times New Roman" panose="02020603050405020304" pitchFamily="18" charset="0"/>
            </a:endParaRPr>
          </a:p>
          <a:p>
            <a:r>
              <a:rPr lang="da-DK" sz="1200" b="1" dirty="0">
                <a:latin typeface="Times New Roman" panose="02020603050405020304" pitchFamily="18" charset="0"/>
                <a:cs typeface="Times New Roman" panose="02020603050405020304" pitchFamily="18" charset="0"/>
              </a:rPr>
              <a:t>3/10	</a:t>
            </a:r>
            <a:r>
              <a:rPr lang="da-DK" sz="1200" b="1" dirty="0">
                <a:solidFill>
                  <a:srgbClr val="FF0000"/>
                </a:solidFill>
                <a:latin typeface="Times New Roman" panose="02020603050405020304" pitchFamily="18" charset="0"/>
                <a:cs typeface="Times New Roman" panose="02020603050405020304" pitchFamily="18" charset="0"/>
              </a:rPr>
              <a:t>17.00</a:t>
            </a:r>
            <a:r>
              <a:rPr lang="da-DK" sz="1200" b="1" dirty="0">
                <a:latin typeface="Times New Roman" panose="02020603050405020304" pitchFamily="18" charset="0"/>
                <a:cs typeface="Times New Roman" panose="02020603050405020304" pitchFamily="18" charset="0"/>
              </a:rPr>
              <a:t> 	</a:t>
            </a:r>
            <a:r>
              <a:rPr lang="da-DK" sz="1200" b="1" kern="0" dirty="0">
                <a:effectLst/>
                <a:latin typeface="Times New Roman" panose="02020603050405020304" pitchFamily="18" charset="0"/>
                <a:cs typeface="Times New Roman" panose="02020603050405020304" pitchFamily="18" charset="0"/>
              </a:rPr>
              <a:t>Mursejlere og hvordan vi passer på bestanden</a:t>
            </a:r>
            <a:endParaRPr lang="da-DK" sz="1200" b="1" dirty="0">
              <a:latin typeface="Times New Roman" panose="02020603050405020304" pitchFamily="18" charset="0"/>
              <a:cs typeface="Times New Roman" panose="02020603050405020304" pitchFamily="18" charset="0"/>
            </a:endParaRPr>
          </a:p>
          <a:p>
            <a:r>
              <a:rPr lang="da-DK" sz="1200" b="0" i="0" dirty="0">
                <a:solidFill>
                  <a:srgbClr val="252525"/>
                </a:solidFill>
                <a:effectLst/>
                <a:latin typeface="Times New Roman" panose="02020603050405020304" pitchFamily="18" charset="0"/>
                <a:cs typeface="Times New Roman" panose="02020603050405020304" pitchFamily="18" charset="0"/>
              </a:rPr>
              <a:t>		Søren Roed</a:t>
            </a:r>
          </a:p>
          <a:p>
            <a:r>
              <a:rPr lang="da-DK" sz="1200" b="0" i="0" u="none" strike="noStrike" dirty="0">
                <a:solidFill>
                  <a:srgbClr val="212121"/>
                </a:solidFill>
                <a:effectLst/>
                <a:latin typeface="Times New Roman" panose="02020603050405020304" pitchFamily="18" charset="0"/>
                <a:cs typeface="Times New Roman" panose="02020603050405020304" pitchFamily="18" charset="0"/>
              </a:rPr>
              <a:t>		Ornitolog og bynatur aktivist</a:t>
            </a:r>
            <a:r>
              <a:rPr lang="da-DK" sz="1200" u="none" strike="noStrike" kern="100" dirty="0">
                <a:latin typeface="Times New Roman" panose="02020603050405020304" pitchFamily="18" charset="0"/>
                <a:cs typeface="Times New Roman" panose="02020603050405020304" pitchFamily="18" charset="0"/>
              </a:rPr>
              <a:t> </a:t>
            </a:r>
          </a:p>
          <a:p>
            <a:r>
              <a:rPr lang="da-DK" sz="1200" dirty="0">
                <a:solidFill>
                  <a:srgbClr val="252525"/>
                </a:solidFill>
                <a:highlight>
                  <a:srgbClr val="FFFF00"/>
                </a:highlight>
                <a:latin typeface="Times New Roman" panose="02020603050405020304" pitchFamily="18" charset="0"/>
                <a:cs typeface="Times New Roman" panose="02020603050405020304" pitchFamily="18" charset="0"/>
              </a:rPr>
              <a:t>		</a:t>
            </a:r>
            <a:endParaRPr lang="da-DK" sz="1200" b="1" i="1" dirty="0">
              <a:solidFill>
                <a:schemeClr val="tx1"/>
              </a:solidFill>
              <a:highlight>
                <a:srgbClr val="FFFF00"/>
              </a:highlight>
              <a:latin typeface="Times New Roman" panose="02020603050405020304" pitchFamily="18" charset="0"/>
              <a:cs typeface="Times New Roman" panose="02020603050405020304" pitchFamily="18" charset="0"/>
            </a:endParaRPr>
          </a:p>
          <a:p>
            <a:r>
              <a:rPr lang="da-DK" sz="1200" b="1" dirty="0">
                <a:solidFill>
                  <a:schemeClr val="tx1"/>
                </a:solidFill>
                <a:latin typeface="Times New Roman" panose="02020603050405020304" pitchFamily="18" charset="0"/>
                <a:cs typeface="Times New Roman" panose="02020603050405020304" pitchFamily="18" charset="0"/>
              </a:rPr>
              <a:t>3/11 	</a:t>
            </a:r>
            <a:r>
              <a:rPr lang="da-DK" sz="1200" b="1" dirty="0">
                <a:solidFill>
                  <a:srgbClr val="FF0000"/>
                </a:solidFill>
                <a:latin typeface="Times New Roman" panose="02020603050405020304" pitchFamily="18" charset="0"/>
                <a:cs typeface="Times New Roman" panose="02020603050405020304" pitchFamily="18" charset="0"/>
              </a:rPr>
              <a:t>10:00</a:t>
            </a:r>
            <a:r>
              <a:rPr lang="da-DK" sz="1200" b="1" dirty="0">
                <a:solidFill>
                  <a:schemeClr val="tx1"/>
                </a:solidFill>
                <a:latin typeface="Times New Roman" panose="02020603050405020304" pitchFamily="18" charset="0"/>
                <a:cs typeface="Times New Roman" panose="02020603050405020304" pitchFamily="18" charset="0"/>
              </a:rPr>
              <a:t> 	Tur til Hareskoven</a:t>
            </a:r>
          </a:p>
          <a:p>
            <a:r>
              <a:rPr lang="da-DK" sz="1200" b="1" dirty="0">
                <a:solidFill>
                  <a:schemeClr val="tx1"/>
                </a:solidFill>
                <a:latin typeface="Times New Roman" panose="02020603050405020304" pitchFamily="18" charset="0"/>
                <a:cs typeface="Times New Roman" panose="02020603050405020304" pitchFamily="18" charset="0"/>
              </a:rPr>
              <a:t>		</a:t>
            </a:r>
            <a:r>
              <a:rPr lang="da-DK" sz="1200" dirty="0">
                <a:solidFill>
                  <a:schemeClr val="tx1"/>
                </a:solidFill>
                <a:latin typeface="Times New Roman" panose="02020603050405020304" pitchFamily="18" charset="0"/>
                <a:cs typeface="Times New Roman" panose="02020603050405020304" pitchFamily="18" charset="0"/>
              </a:rPr>
              <a:t>Vi mødes på Hareskov St. kl. 10. </a:t>
            </a:r>
          </a:p>
          <a:p>
            <a:r>
              <a:rPr lang="da-DK" sz="1200" dirty="0">
                <a:solidFill>
                  <a:schemeClr val="tx1"/>
                </a:solidFill>
                <a:latin typeface="Times New Roman" panose="02020603050405020304" pitchFamily="18" charset="0"/>
                <a:cs typeface="Times New Roman" panose="02020603050405020304" pitchFamily="18" charset="0"/>
              </a:rPr>
              <a:t>		Tilmelding til Jette (</a:t>
            </a:r>
            <a:r>
              <a:rPr lang="da-DK" sz="1200" dirty="0">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ei@birke-gym.dk</a:t>
            </a:r>
            <a:r>
              <a:rPr lang="da-DK" sz="1200" dirty="0">
                <a:solidFill>
                  <a:schemeClr val="tx1"/>
                </a:solidFill>
                <a:latin typeface="Times New Roman" panose="02020603050405020304" pitchFamily="18" charset="0"/>
                <a:cs typeface="Times New Roman" panose="02020603050405020304" pitchFamily="18" charset="0"/>
              </a:rPr>
              <a:t>) inden 1. november. </a:t>
            </a:r>
          </a:p>
          <a:p>
            <a:r>
              <a:rPr lang="da-DK" sz="1200" i="1" dirty="0">
                <a:solidFill>
                  <a:schemeClr val="tx1"/>
                </a:solidFill>
                <a:latin typeface="Times New Roman" panose="02020603050405020304" pitchFamily="18" charset="0"/>
                <a:cs typeface="Times New Roman" panose="02020603050405020304" pitchFamily="18" charset="0"/>
              </a:rPr>
              <a:t>		</a:t>
            </a:r>
          </a:p>
          <a:p>
            <a:r>
              <a:rPr lang="da-DK" sz="1200" b="1" dirty="0">
                <a:solidFill>
                  <a:schemeClr val="tx1"/>
                </a:solidFill>
                <a:latin typeface="Times New Roman" panose="02020603050405020304" pitchFamily="18" charset="0"/>
                <a:cs typeface="Times New Roman" panose="02020603050405020304" pitchFamily="18" charset="0"/>
              </a:rPr>
              <a:t>14/11</a:t>
            </a:r>
            <a:r>
              <a:rPr lang="da-DK" sz="1200" b="1" dirty="0">
                <a:solidFill>
                  <a:srgbClr val="FF0000"/>
                </a:solidFill>
                <a:latin typeface="Times New Roman" panose="02020603050405020304" pitchFamily="18" charset="0"/>
                <a:cs typeface="Times New Roman" panose="02020603050405020304" pitchFamily="18" charset="0"/>
              </a:rPr>
              <a:t>	17.00	</a:t>
            </a:r>
            <a:r>
              <a:rPr lang="da-DK" sz="1200" b="1" dirty="0">
                <a:solidFill>
                  <a:schemeClr val="tx1"/>
                </a:solidFill>
                <a:latin typeface="Times New Roman" panose="02020603050405020304" pitchFamily="18" charset="0"/>
                <a:cs typeface="Times New Roman" panose="02020603050405020304" pitchFamily="18" charset="0"/>
              </a:rPr>
              <a:t>Planternes byggesten – en historie om cellevægge og sukkerstoffer</a:t>
            </a:r>
          </a:p>
          <a:p>
            <a:r>
              <a:rPr lang="da-DK" sz="1200" dirty="0">
                <a:solidFill>
                  <a:srgbClr val="242424"/>
                </a:solidFill>
                <a:effectLst/>
                <a:latin typeface="Times New Roman" panose="02020603050405020304" pitchFamily="18" charset="0"/>
                <a:ea typeface="Calibri" panose="020F0502020204030204" pitchFamily="34" charset="0"/>
                <a:cs typeface="Times New Roman" panose="02020603050405020304" pitchFamily="18" charset="0"/>
              </a:rPr>
              <a:t>		Postdoc Louise Isager Ahl</a:t>
            </a:r>
          </a:p>
          <a:p>
            <a:r>
              <a:rPr lang="da-DK" sz="1200" dirty="0">
                <a:solidFill>
                  <a:srgbClr val="242424"/>
                </a:solidFill>
                <a:latin typeface="Times New Roman" panose="02020603050405020304" pitchFamily="18" charset="0"/>
                <a:ea typeface="Calibri" panose="020F0502020204030204" pitchFamily="34" charset="0"/>
                <a:cs typeface="Times New Roman" panose="02020603050405020304" pitchFamily="18" charset="0"/>
              </a:rPr>
              <a:t>		Statens Naturhistoriske Museum</a:t>
            </a:r>
            <a:endParaRPr lang="da-DK" sz="1200" dirty="0">
              <a:solidFill>
                <a:srgbClr val="242424"/>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da-DK" sz="1200" b="1" dirty="0">
              <a:latin typeface="Times New Roman" panose="02020603050405020304" pitchFamily="18" charset="0"/>
              <a:cs typeface="Times New Roman" panose="02020603050405020304" pitchFamily="18" charset="0"/>
            </a:endParaRPr>
          </a:p>
          <a:p>
            <a:r>
              <a:rPr lang="da-DK" sz="1200" b="1" dirty="0">
                <a:latin typeface="Times New Roman" panose="02020603050405020304" pitchFamily="18" charset="0"/>
                <a:cs typeface="Times New Roman" panose="02020603050405020304" pitchFamily="18" charset="0"/>
              </a:rPr>
              <a:t>28/11	19.30	</a:t>
            </a:r>
            <a:r>
              <a:rPr lang="da-DK" sz="1200" b="1" dirty="0">
                <a:effectLst/>
                <a:latin typeface="Times New Roman" panose="02020603050405020304" pitchFamily="18" charset="0"/>
                <a:ea typeface="Calibri" panose="020F0502020204030204" pitchFamily="34" charset="0"/>
                <a:cs typeface="Times New Roman" panose="02020603050405020304" pitchFamily="18" charset="0"/>
              </a:rPr>
              <a:t>Orkidéerne – planterigets pandabjørne </a:t>
            </a:r>
          </a:p>
          <a:p>
            <a:r>
              <a:rPr lang="da-DK" sz="1200" b="1" dirty="0">
                <a:latin typeface="Times New Roman" panose="02020603050405020304" pitchFamily="18" charset="0"/>
                <a:cs typeface="Times New Roman" panose="02020603050405020304" pitchFamily="18" charset="0"/>
              </a:rPr>
              <a:t>		</a:t>
            </a:r>
            <a:r>
              <a:rPr lang="da-DK" sz="1200" dirty="0">
                <a:latin typeface="Times New Roman" panose="02020603050405020304" pitchFamily="18" charset="0"/>
                <a:cs typeface="Times New Roman" panose="02020603050405020304" pitchFamily="18" charset="0"/>
              </a:rPr>
              <a:t>Ph.d.</a:t>
            </a:r>
            <a:r>
              <a:rPr lang="da-DK" sz="1200" b="1" dirty="0">
                <a:latin typeface="Times New Roman" panose="02020603050405020304" pitchFamily="18" charset="0"/>
                <a:cs typeface="Times New Roman" panose="02020603050405020304" pitchFamily="18" charset="0"/>
              </a:rPr>
              <a:t> </a:t>
            </a:r>
            <a:r>
              <a:rPr lang="da-DK" sz="1200" dirty="0">
                <a:latin typeface="Times New Roman" panose="02020603050405020304" pitchFamily="18" charset="0"/>
                <a:cs typeface="Times New Roman" panose="02020603050405020304" pitchFamily="18" charset="0"/>
              </a:rPr>
              <a:t>Henrik Æ. Pedersen </a:t>
            </a:r>
          </a:p>
          <a:p>
            <a:r>
              <a:rPr lang="da-DK" sz="1200" dirty="0">
                <a:effectLst/>
                <a:latin typeface="Times New Roman" panose="02020603050405020304" pitchFamily="18" charset="0"/>
                <a:ea typeface="Calibri" panose="020F0502020204030204" pitchFamily="34" charset="0"/>
                <a:cs typeface="Times New Roman" panose="02020603050405020304" pitchFamily="18" charset="0"/>
              </a:rPr>
              <a:t>		Select Nature / Royal </a:t>
            </a:r>
            <a:r>
              <a:rPr lang="da-DK" sz="1200" dirty="0" err="1">
                <a:effectLst/>
                <a:latin typeface="Times New Roman" panose="02020603050405020304" pitchFamily="18" charset="0"/>
                <a:ea typeface="Calibri" panose="020F0502020204030204" pitchFamily="34" charset="0"/>
                <a:cs typeface="Times New Roman" panose="02020603050405020304" pitchFamily="18" charset="0"/>
              </a:rPr>
              <a:t>Botanic</a:t>
            </a: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 Gardens, </a:t>
            </a:r>
            <a:r>
              <a:rPr lang="da-DK" sz="1200" dirty="0" err="1">
                <a:effectLst/>
                <a:latin typeface="Times New Roman" panose="02020603050405020304" pitchFamily="18" charset="0"/>
                <a:ea typeface="Calibri" panose="020F0502020204030204" pitchFamily="34" charset="0"/>
                <a:cs typeface="Times New Roman" panose="02020603050405020304" pitchFamily="18" charset="0"/>
              </a:rPr>
              <a:t>Kew</a:t>
            </a:r>
            <a:endParaRPr lang="da-DK" sz="1200" dirty="0">
              <a:solidFill>
                <a:srgbClr val="242424"/>
              </a:solidFill>
              <a:latin typeface="Times New Roman" panose="02020603050405020304" pitchFamily="18" charset="0"/>
              <a:cs typeface="Times New Roman" panose="02020603050405020304" pitchFamily="18" charset="0"/>
            </a:endParaRPr>
          </a:p>
          <a:p>
            <a:endParaRPr lang="da-DK" sz="1200" b="1" dirty="0">
              <a:solidFill>
                <a:schemeClr val="tx1"/>
              </a:solidFill>
              <a:latin typeface="Times New Roman" panose="02020603050405020304" pitchFamily="18" charset="0"/>
              <a:cs typeface="Times New Roman" panose="02020603050405020304" pitchFamily="18" charset="0"/>
            </a:endParaRPr>
          </a:p>
          <a:p>
            <a:r>
              <a:rPr lang="da-DK" sz="1200" b="1" dirty="0">
                <a:solidFill>
                  <a:schemeClr val="tx1"/>
                </a:solidFill>
                <a:latin typeface="Times New Roman" panose="02020603050405020304" pitchFamily="18" charset="0"/>
                <a:cs typeface="Times New Roman" panose="02020603050405020304" pitchFamily="18" charset="0"/>
              </a:rPr>
              <a:t>12/12 	</a:t>
            </a:r>
            <a:r>
              <a:rPr lang="da-DK" sz="1200" b="1" dirty="0">
                <a:solidFill>
                  <a:srgbClr val="FF0000"/>
                </a:solidFill>
                <a:latin typeface="Times New Roman" panose="02020603050405020304" pitchFamily="18" charset="0"/>
                <a:cs typeface="Times New Roman" panose="02020603050405020304" pitchFamily="18" charset="0"/>
              </a:rPr>
              <a:t>17.00</a:t>
            </a:r>
            <a:r>
              <a:rPr lang="da-DK" sz="1200" b="1"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da-DK" sz="1200" b="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Julemøde 2023 – mindesymposium</a:t>
            </a:r>
          </a:p>
          <a:p>
            <a:r>
              <a:rPr lang="da-DK" sz="1200" b="1" kern="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da-DK" sz="12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Mindesymposium for Claus Nielsen med flere oplægsholdere. </a:t>
            </a:r>
          </a:p>
          <a:p>
            <a:r>
              <a:rPr lang="da-DK" sz="1200" kern="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da-DK" sz="1200" i="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Detaljer følger senere</a:t>
            </a:r>
            <a:endParaRPr lang="da-DK" sz="1200" b="1" i="1" dirty="0">
              <a:solidFill>
                <a:srgbClr val="FF0000"/>
              </a:solidFill>
              <a:latin typeface="Times New Roman" panose="02020603050405020304" pitchFamily="18" charset="0"/>
              <a:cs typeface="Times New Roman" panose="02020603050405020304" pitchFamily="18" charset="0"/>
            </a:endParaRPr>
          </a:p>
          <a:p>
            <a:pPr>
              <a:defRPr sz="1600">
                <a:uFillTx/>
              </a:defRPr>
            </a:pPr>
            <a:endParaRPr lang="da-DK" sz="1200" b="1" i="1" dirty="0">
              <a:latin typeface="Times New Roman" panose="02020603050405020304" pitchFamily="18" charset="0"/>
              <a:cs typeface="Times New Roman" panose="02020603050405020304" pitchFamily="18" charset="0"/>
            </a:endParaRPr>
          </a:p>
          <a:p>
            <a:pPr>
              <a:defRPr sz="1600">
                <a:uFillTx/>
              </a:defRPr>
            </a:pPr>
            <a:r>
              <a:rPr lang="da-DK" sz="1200" b="1" i="1" dirty="0">
                <a:latin typeface="Times New Roman" panose="02020603050405020304" pitchFamily="18" charset="0"/>
                <a:cs typeface="Times New Roman" panose="02020603050405020304" pitchFamily="18" charset="0"/>
              </a:rPr>
              <a:t>OBS på tider som er angivet </a:t>
            </a:r>
            <a:r>
              <a:rPr lang="da-DK" sz="1200" b="1" i="1" dirty="0">
                <a:solidFill>
                  <a:srgbClr val="FF0000"/>
                </a:solidFill>
                <a:latin typeface="Times New Roman" panose="02020603050405020304" pitchFamily="18" charset="0"/>
                <a:cs typeface="Times New Roman" panose="02020603050405020304" pitchFamily="18" charset="0"/>
              </a:rPr>
              <a:t>i rødt</a:t>
            </a:r>
            <a:r>
              <a:rPr lang="da-DK" sz="1200" b="1" i="1" dirty="0">
                <a:latin typeface="Times New Roman" panose="02020603050405020304" pitchFamily="18" charset="0"/>
                <a:cs typeface="Times New Roman" panose="02020603050405020304" pitchFamily="18" charset="0"/>
              </a:rPr>
              <a:t>, disse varierer fra den sædvanlige tid!</a:t>
            </a:r>
            <a:endParaRPr lang="da-DK" sz="1200" dirty="0">
              <a:solidFill>
                <a:srgbClr val="FF0000"/>
              </a:solidFill>
              <a:latin typeface="Times New Roman" panose="02020603050405020304" pitchFamily="18" charset="0"/>
              <a:cs typeface="Times New Roman" panose="02020603050405020304" pitchFamily="18" charset="0"/>
            </a:endParaRPr>
          </a:p>
          <a:p>
            <a:pPr>
              <a:defRPr sz="1100" b="1" i="1">
                <a:uFillTx/>
              </a:defRPr>
            </a:pPr>
            <a:r>
              <a:rPr lang="da-DK" sz="1200" dirty="0">
                <a:latin typeface="Times New Roman" panose="02020603050405020304" pitchFamily="18" charset="0"/>
                <a:cs typeface="Times New Roman" panose="02020603050405020304" pitchFamily="18" charset="0"/>
              </a:rPr>
              <a:t>Parkeringstilladelser udleveres ved hvert foredrag. </a:t>
            </a:r>
          </a:p>
        </p:txBody>
      </p:sp>
      <p:pic>
        <p:nvPicPr>
          <p:cNvPr id="7" name="Picture 6" descr="Diagram&#10;&#10;Description automatically generated">
            <a:extLst>
              <a:ext uri="{FF2B5EF4-FFF2-40B4-BE49-F238E27FC236}">
                <a16:creationId xmlns:a16="http://schemas.microsoft.com/office/drawing/2014/main" id="{0220799C-DF8E-44A8-9F3A-EA7AECAD93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1023" y="521208"/>
            <a:ext cx="1346815" cy="1479004"/>
          </a:xfrm>
          <a:prstGeom prst="rect">
            <a:avLst/>
          </a:prstGeom>
        </p:spPr>
      </p:pic>
      <p:sp>
        <p:nvSpPr>
          <p:cNvPr id="2" name="Tekstfelt 5">
            <a:extLst>
              <a:ext uri="{FF2B5EF4-FFF2-40B4-BE49-F238E27FC236}">
                <a16:creationId xmlns:a16="http://schemas.microsoft.com/office/drawing/2014/main" id="{A531B3AD-C708-2568-9C15-41D3788C16B2}"/>
              </a:ext>
            </a:extLst>
          </p:cNvPr>
          <p:cNvSpPr txBox="1"/>
          <p:nvPr/>
        </p:nvSpPr>
        <p:spPr>
          <a:xfrm>
            <a:off x="718292" y="8216179"/>
            <a:ext cx="3311154" cy="1338828"/>
          </a:xfrm>
          <a:prstGeom prst="rect">
            <a:avLst/>
          </a:prstGeom>
          <a:noFill/>
        </p:spPr>
        <p:txBody>
          <a:bodyPr wrap="square" rtlCol="0">
            <a:spAutoFit/>
          </a:bodyPr>
          <a:lstStyle/>
          <a:p>
            <a:r>
              <a:rPr lang="en-US" sz="1200" b="1" dirty="0" err="1"/>
              <a:t>Programmet</a:t>
            </a:r>
            <a:r>
              <a:rPr lang="en-US" sz="1200" b="1" dirty="0"/>
              <a:t> </a:t>
            </a:r>
            <a:r>
              <a:rPr lang="en-US" sz="1200" b="1" dirty="0" err="1"/>
              <a:t>opdateres</a:t>
            </a:r>
            <a:r>
              <a:rPr lang="en-US" sz="1200" b="1" dirty="0"/>
              <a:t> </a:t>
            </a:r>
            <a:r>
              <a:rPr lang="en-US" sz="1200" b="1" dirty="0" err="1"/>
              <a:t>løbende</a:t>
            </a:r>
            <a:r>
              <a:rPr lang="en-US" sz="1200" b="1" dirty="0"/>
              <a:t>. </a:t>
            </a:r>
          </a:p>
          <a:p>
            <a:r>
              <a:rPr lang="en-US" sz="1200" b="1" dirty="0"/>
              <a:t>Hold dig </a:t>
            </a:r>
            <a:r>
              <a:rPr lang="en-US" sz="1200" b="1" dirty="0" err="1"/>
              <a:t>orienteret</a:t>
            </a:r>
            <a:r>
              <a:rPr lang="en-US" sz="1200" b="1" dirty="0"/>
              <a:t> </a:t>
            </a:r>
            <a:r>
              <a:rPr lang="en-US" sz="1200" b="1" dirty="0" err="1"/>
              <a:t>ved</a:t>
            </a:r>
            <a:r>
              <a:rPr lang="en-US" sz="1200" b="1" dirty="0"/>
              <a:t> at </a:t>
            </a:r>
            <a:r>
              <a:rPr lang="en-US" sz="1200" b="1" dirty="0" err="1"/>
              <a:t>skanne</a:t>
            </a:r>
            <a:r>
              <a:rPr lang="en-US" sz="1200" b="1" dirty="0"/>
              <a:t> QR-</a:t>
            </a:r>
            <a:r>
              <a:rPr lang="en-US" sz="1200" b="1" dirty="0" err="1"/>
              <a:t>koden</a:t>
            </a:r>
            <a:r>
              <a:rPr lang="en-US" sz="1200" b="1" dirty="0"/>
              <a:t> </a:t>
            </a:r>
            <a:r>
              <a:rPr lang="en-US" sz="1200" b="1" dirty="0">
                <a:sym typeface="Wingdings" pitchFamily="2" charset="2"/>
              </a:rPr>
              <a:t></a:t>
            </a:r>
            <a:r>
              <a:rPr lang="en-US" sz="1200" b="1" dirty="0"/>
              <a:t> </a:t>
            </a:r>
          </a:p>
          <a:p>
            <a:endParaRPr lang="en-US" sz="1200" dirty="0"/>
          </a:p>
          <a:p>
            <a:r>
              <a:rPr lang="en-US" sz="1200" b="1" dirty="0"/>
              <a:t>Eller </a:t>
            </a:r>
            <a:r>
              <a:rPr lang="en-US" sz="1200" b="1" dirty="0" err="1"/>
              <a:t>følg</a:t>
            </a:r>
            <a:r>
              <a:rPr lang="en-US" sz="1200" b="1" dirty="0"/>
              <a:t> </a:t>
            </a:r>
            <a:r>
              <a:rPr lang="en-US" sz="1200" b="1" dirty="0" err="1"/>
              <a:t>linket</a:t>
            </a:r>
            <a:r>
              <a:rPr lang="en-US" sz="1200" b="1" dirty="0"/>
              <a:t>:</a:t>
            </a:r>
          </a:p>
          <a:p>
            <a:r>
              <a:rPr lang="en-GB" sz="1100" b="0" i="0" dirty="0">
                <a:solidFill>
                  <a:srgbClr val="1155CC"/>
                </a:solidFill>
                <a:effectLst/>
                <a:latin typeface="Times New Roman" panose="02020603050405020304" pitchFamily="18" charset="0"/>
                <a:cs typeface="Times New Roman" panose="02020603050405020304" pitchFamily="18" charset="0"/>
                <a:hlinkClick r:id="rId5"/>
              </a:rPr>
              <a:t>https://docs.google.com/document/d/1HtbQbiiQ-P_2IZEJ1_WSClAufR8prg_f/edit?usp=sharing&amp;ouid=104074629401664058834&amp;rtpof=true&amp;sd=true</a:t>
            </a:r>
            <a:endParaRPr lang="da-DK" sz="11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40A675C-F4C8-9635-96AD-C5A8D389D67B}"/>
              </a:ext>
            </a:extLst>
          </p:cNvPr>
          <p:cNvPicPr>
            <a:picLocks noChangeAspect="1"/>
          </p:cNvPicPr>
          <p:nvPr/>
        </p:nvPicPr>
        <p:blipFill>
          <a:blip r:embed="rId6"/>
          <a:stretch>
            <a:fillRect/>
          </a:stretch>
        </p:blipFill>
        <p:spPr>
          <a:xfrm>
            <a:off x="3966299" y="8129952"/>
            <a:ext cx="1645213" cy="1645213"/>
          </a:xfrm>
          <a:prstGeom prst="rect">
            <a:avLst/>
          </a:prstGeom>
        </p:spPr>
      </p:pic>
    </p:spTree>
    <p:extLst>
      <p:ext uri="{BB962C8B-B14F-4D97-AF65-F5344CB8AC3E}">
        <p14:creationId xmlns:p14="http://schemas.microsoft.com/office/powerpoint/2010/main" val="226216442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6578F2E3-6C6F-41A3-BAA4-3DCDF3D34F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6089" y="2953780"/>
            <a:ext cx="4244323" cy="466090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kstfelt 5"/>
          <p:cNvSpPr txBox="1">
            <a:spLocks/>
          </p:cNvSpPr>
          <p:nvPr/>
        </p:nvSpPr>
        <p:spPr>
          <a:xfrm>
            <a:off x="718292" y="9523904"/>
            <a:ext cx="6130883" cy="776780"/>
          </a:xfrm>
          <a:prstGeom prst="rect">
            <a:avLst/>
          </a:prstGeom>
          <a:ln w="12700">
            <a:miter lim="400000"/>
          </a:ln>
        </p:spPr>
        <p:txBody>
          <a:bodyPr lIns="49354" tIns="49354" rIns="49354" bIns="49354">
            <a:spAutoFit/>
          </a:bodyPr>
          <a:lstStyle/>
          <a:p>
            <a:pPr>
              <a:defRPr sz="1100">
                <a:uFillTx/>
              </a:defRPr>
            </a:pPr>
            <a:r>
              <a:rPr dirty="0">
                <a:uFillTx/>
              </a:rPr>
              <a:t>________________________________________________________________________________</a:t>
            </a:r>
          </a:p>
          <a:p>
            <a:pPr>
              <a:defRPr sz="1100">
                <a:uFillTx/>
              </a:defRPr>
            </a:pPr>
            <a:r>
              <a:rPr lang="en-US" dirty="0"/>
              <a:t>Natural History Society of Denmark</a:t>
            </a:r>
            <a:r>
              <a:rPr lang="en-US" dirty="0">
                <a:uFillTx/>
              </a:rPr>
              <a:t>, c/o </a:t>
            </a:r>
            <a:r>
              <a:rPr lang="en-US" dirty="0" err="1">
                <a:uFillTx/>
              </a:rPr>
              <a:t>Zoologisk</a:t>
            </a:r>
            <a:r>
              <a:rPr lang="en-US" dirty="0">
                <a:uFillTx/>
              </a:rPr>
              <a:t> Museum</a:t>
            </a:r>
          </a:p>
          <a:p>
            <a:pPr>
              <a:defRPr sz="1100">
                <a:uFillTx/>
              </a:defRPr>
            </a:pPr>
            <a:r>
              <a:rPr dirty="0" err="1">
                <a:uFillTx/>
              </a:rPr>
              <a:t>Universitetsparken</a:t>
            </a:r>
            <a:r>
              <a:rPr dirty="0">
                <a:uFillTx/>
              </a:rPr>
              <a:t> 15, 2100 København Ø </a:t>
            </a: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sp>
        <p:nvSpPr>
          <p:cNvPr id="4" name="Tekstfelt 3"/>
          <p:cNvSpPr txBox="1">
            <a:spLocks/>
          </p:cNvSpPr>
          <p:nvPr/>
        </p:nvSpPr>
        <p:spPr>
          <a:xfrm>
            <a:off x="707324" y="460212"/>
            <a:ext cx="6107753" cy="1807832"/>
          </a:xfrm>
          <a:prstGeom prst="rect">
            <a:avLst/>
          </a:prstGeom>
          <a:ln w="12700">
            <a:miter lim="400000"/>
          </a:ln>
        </p:spPr>
        <p:txBody>
          <a:bodyPr wrap="square" lIns="49354" tIns="49354" rIns="49354" bIns="49354">
            <a:spAutoFit/>
          </a:bodyPr>
          <a:lstStyle/>
          <a:p>
            <a:pPr>
              <a:defRPr sz="1100">
                <a:uFillTx/>
              </a:defRPr>
            </a:pPr>
            <a:r>
              <a:rPr dirty="0">
                <a:solidFill>
                  <a:schemeClr val="tx1"/>
                </a:solidFill>
                <a:uFillTx/>
                <a:latin typeface="Times New Roman" panose="02020603050405020304" pitchFamily="18" charset="0"/>
                <a:cs typeface="Times New Roman" panose="02020603050405020304" pitchFamily="18" charset="0"/>
              </a:rPr>
              <a:t>Torsdag d. </a:t>
            </a:r>
            <a:r>
              <a:rPr lang="da-DK" dirty="0">
                <a:solidFill>
                  <a:schemeClr val="tx1"/>
                </a:solidFill>
                <a:uFillTx/>
                <a:latin typeface="Times New Roman" panose="02020603050405020304" pitchFamily="18" charset="0"/>
                <a:cs typeface="Times New Roman" panose="02020603050405020304" pitchFamily="18" charset="0"/>
              </a:rPr>
              <a:t>5</a:t>
            </a:r>
            <a:r>
              <a:rPr lang="da-DK" dirty="0">
                <a:solidFill>
                  <a:schemeClr val="tx1"/>
                </a:solidFill>
                <a:latin typeface="Times New Roman" panose="02020603050405020304" pitchFamily="18" charset="0"/>
                <a:cs typeface="Times New Roman" panose="02020603050405020304" pitchFamily="18" charset="0"/>
              </a:rPr>
              <a:t>/9</a:t>
            </a:r>
            <a:r>
              <a:rPr dirty="0">
                <a:solidFill>
                  <a:schemeClr val="tx1"/>
                </a:solidFill>
                <a:uFillTx/>
                <a:latin typeface="Times New Roman" panose="02020603050405020304" pitchFamily="18" charset="0"/>
                <a:cs typeface="Times New Roman" panose="02020603050405020304" pitchFamily="18" charset="0"/>
              </a:rPr>
              <a:t> kl. </a:t>
            </a:r>
            <a:r>
              <a:rPr dirty="0">
                <a:solidFill>
                  <a:srgbClr val="FF0000"/>
                </a:solidFill>
                <a:uFillTx/>
                <a:latin typeface="Times New Roman" panose="02020603050405020304" pitchFamily="18" charset="0"/>
                <a:cs typeface="Times New Roman" panose="02020603050405020304" pitchFamily="18" charset="0"/>
              </a:rPr>
              <a:t>1</a:t>
            </a:r>
            <a:r>
              <a:rPr lang="da-DK" dirty="0">
                <a:solidFill>
                  <a:srgbClr val="FF0000"/>
                </a:solidFill>
                <a:uFillTx/>
                <a:latin typeface="Times New Roman" panose="02020603050405020304" pitchFamily="18" charset="0"/>
                <a:cs typeface="Times New Roman" panose="02020603050405020304" pitchFamily="18" charset="0"/>
              </a:rPr>
              <a:t>7</a:t>
            </a:r>
            <a:r>
              <a:rPr dirty="0">
                <a:solidFill>
                  <a:srgbClr val="FF0000"/>
                </a:solidFill>
                <a:uFillTx/>
                <a:latin typeface="Times New Roman" panose="02020603050405020304" pitchFamily="18" charset="0"/>
                <a:cs typeface="Times New Roman" panose="02020603050405020304" pitchFamily="18" charset="0"/>
              </a:rPr>
              <a:t>:</a:t>
            </a:r>
            <a:r>
              <a:rPr lang="da-DK" dirty="0">
                <a:solidFill>
                  <a:srgbClr val="FF0000"/>
                </a:solidFill>
                <a:uFillTx/>
                <a:latin typeface="Times New Roman" panose="02020603050405020304" pitchFamily="18" charset="0"/>
                <a:cs typeface="Times New Roman" panose="02020603050405020304" pitchFamily="18" charset="0"/>
              </a:rPr>
              <a:t>0</a:t>
            </a:r>
            <a:r>
              <a:rPr dirty="0">
                <a:solidFill>
                  <a:srgbClr val="FF0000"/>
                </a:solidFill>
                <a:uFillTx/>
                <a:latin typeface="Times New Roman" panose="02020603050405020304" pitchFamily="18" charset="0"/>
                <a:cs typeface="Times New Roman" panose="02020603050405020304" pitchFamily="18" charset="0"/>
              </a:rPr>
              <a:t>0. </a:t>
            </a:r>
            <a:r>
              <a:rPr dirty="0" err="1">
                <a:solidFill>
                  <a:schemeClr val="tx1"/>
                </a:solidFill>
                <a:uFillTx/>
                <a:latin typeface="Times New Roman" panose="02020603050405020304" pitchFamily="18" charset="0"/>
                <a:cs typeface="Times New Roman" panose="02020603050405020304" pitchFamily="18" charset="0"/>
              </a:rPr>
              <a:t>Universitetsparken</a:t>
            </a:r>
            <a:r>
              <a:rPr dirty="0">
                <a:solidFill>
                  <a:schemeClr val="tx1"/>
                </a:solidFill>
                <a:uFillTx/>
                <a:latin typeface="Times New Roman" panose="02020603050405020304" pitchFamily="18" charset="0"/>
                <a:cs typeface="Times New Roman" panose="02020603050405020304" pitchFamily="18" charset="0"/>
              </a:rPr>
              <a:t> 15</a:t>
            </a:r>
            <a:r>
              <a:rPr lang="en-US" dirty="0">
                <a:solidFill>
                  <a:schemeClr val="tx1"/>
                </a:solidFill>
                <a:uFillTx/>
                <a:latin typeface="Times New Roman" panose="02020603050405020304" pitchFamily="18" charset="0"/>
                <a:cs typeface="Times New Roman" panose="02020603050405020304" pitchFamily="18" charset="0"/>
              </a:rPr>
              <a:t>B</a:t>
            </a:r>
            <a:r>
              <a:rPr dirty="0">
                <a:solidFill>
                  <a:schemeClr val="tx1"/>
                </a:solidFill>
                <a:uFillTx/>
                <a:latin typeface="Times New Roman" panose="02020603050405020304" pitchFamily="18" charset="0"/>
                <a:cs typeface="Times New Roman" panose="02020603050405020304" pitchFamily="18" charset="0"/>
              </a:rPr>
              <a:t>, Bygning 1, Auditorium A, 2100 København Ø </a:t>
            </a:r>
          </a:p>
          <a:p>
            <a:pPr>
              <a:defRPr sz="1100">
                <a:uFillTx/>
              </a:defRPr>
            </a:pPr>
            <a:r>
              <a:rPr dirty="0">
                <a:uFillTx/>
                <a:latin typeface="Times New Roman" panose="02020603050405020304" pitchFamily="18" charset="0"/>
                <a:cs typeface="Times New Roman" panose="02020603050405020304" pitchFamily="18" charset="0"/>
              </a:rPr>
              <a:t> </a:t>
            </a:r>
            <a:endParaRPr sz="1200" dirty="0">
              <a:uFillTx/>
              <a:latin typeface="Times New Roman" panose="02020603050405020304" pitchFamily="18" charset="0"/>
              <a:cs typeface="Times New Roman" panose="02020603050405020304" pitchFamily="18" charset="0"/>
            </a:endParaRPr>
          </a:p>
          <a:p>
            <a:pPr algn="ctr">
              <a:spcAft>
                <a:spcPts val="600"/>
              </a:spcAft>
              <a:defRPr b="1">
                <a:uFillTx/>
              </a:defRPr>
            </a:pPr>
            <a:r>
              <a:rPr lang="da-DK" sz="1800" u="none" strike="noStrike" dirty="0">
                <a:solidFill>
                  <a:schemeClr val="tx1"/>
                </a:solidFill>
                <a:effectLst/>
                <a:latin typeface="Times New Roman" panose="02020603050405020304" pitchFamily="18" charset="0"/>
                <a:cs typeface="Times New Roman" panose="02020603050405020304" pitchFamily="18" charset="0"/>
              </a:rPr>
              <a:t>Et hav af mikroorganismer og deres kommunikative kræfter </a:t>
            </a:r>
            <a:endParaRPr lang="da-DK" dirty="0">
              <a:solidFill>
                <a:schemeClr val="tx1"/>
              </a:solidFill>
              <a:latin typeface="Times New Roman" panose="02020603050405020304" pitchFamily="18" charset="0"/>
              <a:cs typeface="Times New Roman" panose="02020603050405020304" pitchFamily="18" charset="0"/>
            </a:endParaRPr>
          </a:p>
          <a:p>
            <a:pPr algn="ctr">
              <a:spcAft>
                <a:spcPts val="600"/>
              </a:spcAft>
              <a:defRPr b="1">
                <a:uFillTx/>
              </a:defRPr>
            </a:pPr>
            <a:r>
              <a:rPr lang="da-DK" sz="1400" u="none" strike="noStrike" dirty="0">
                <a:solidFill>
                  <a:schemeClr val="tx1"/>
                </a:solidFill>
                <a:effectLst/>
                <a:latin typeface="Times New Roman" panose="02020603050405020304" pitchFamily="18" charset="0"/>
                <a:cs typeface="Times New Roman" panose="02020603050405020304" pitchFamily="18" charset="0"/>
              </a:rPr>
              <a:t>Postdoc </a:t>
            </a:r>
            <a:r>
              <a:rPr lang="da-DK" sz="1400" dirty="0">
                <a:solidFill>
                  <a:schemeClr val="tx1"/>
                </a:solidFill>
                <a:latin typeface="Times New Roman" panose="02020603050405020304" pitchFamily="18" charset="0"/>
                <a:cs typeface="Times New Roman" panose="02020603050405020304" pitchFamily="18" charset="0"/>
              </a:rPr>
              <a:t>Nathalie N. Suhr </a:t>
            </a:r>
            <a:r>
              <a:rPr lang="da-DK" sz="1400" dirty="0" err="1">
                <a:solidFill>
                  <a:schemeClr val="tx1"/>
                </a:solidFill>
                <a:latin typeface="Times New Roman" panose="02020603050405020304" pitchFamily="18" charset="0"/>
                <a:cs typeface="Times New Roman" panose="02020603050405020304" pitchFamily="18" charset="0"/>
              </a:rPr>
              <a:t>Eiris</a:t>
            </a:r>
            <a:r>
              <a:rPr lang="da-DK" sz="1400" dirty="0">
                <a:solidFill>
                  <a:schemeClr val="tx1"/>
                </a:solidFill>
                <a:latin typeface="Times New Roman" panose="02020603050405020304" pitchFamily="18" charset="0"/>
                <a:cs typeface="Times New Roman" panose="02020603050405020304" pitchFamily="18" charset="0"/>
              </a:rPr>
              <a:t> Henriksen, Ph.d.</a:t>
            </a:r>
            <a:endParaRPr lang="da-DK" sz="1600" dirty="0">
              <a:solidFill>
                <a:schemeClr val="tx1"/>
              </a:solidFill>
              <a:latin typeface="Times New Roman" panose="02020603050405020304" pitchFamily="18" charset="0"/>
              <a:cs typeface="Times New Roman" panose="02020603050405020304" pitchFamily="18" charset="0"/>
            </a:endParaRPr>
          </a:p>
          <a:p>
            <a:pPr algn="ctr">
              <a:spcAft>
                <a:spcPts val="600"/>
              </a:spcAft>
            </a:pP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Sektion</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for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Mikrobiel</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Kemi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og</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Økologi</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og</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Center</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for Microbial Secondary Metabolites,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Institut</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for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Bioteknologi</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og</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Biomedicin</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Danmarks</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Tekniske</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a:t>
            </a:r>
            <a:r>
              <a:rPr lang="en-GB" sz="1200" i="0" u="none" strike="noStrike" dirty="0" err="1">
                <a:solidFill>
                  <a:srgbClr val="000000"/>
                </a:solidFill>
                <a:effectLst/>
                <a:latin typeface="Times New Roman" panose="02020603050405020304" pitchFamily="18" charset="0"/>
                <a:cs typeface="Times New Roman" panose="02020603050405020304" pitchFamily="18" charset="0"/>
              </a:rPr>
              <a:t>Universitet</a:t>
            </a:r>
            <a:r>
              <a:rPr lang="en-GB" sz="1200" i="0" u="none" strike="noStrike" dirty="0">
                <a:solidFill>
                  <a:srgbClr val="000000"/>
                </a:solidFill>
                <a:effectLst/>
                <a:latin typeface="Times New Roman" panose="02020603050405020304" pitchFamily="18" charset="0"/>
                <a:cs typeface="Times New Roman" panose="02020603050405020304" pitchFamily="18" charset="0"/>
              </a:rPr>
              <a:t> (DTU)</a:t>
            </a:r>
          </a:p>
          <a:p>
            <a:r>
              <a:rPr lang="da-DK" dirty="0">
                <a:uFillTx/>
                <a:latin typeface="Times New Roman" panose="02020603050405020304" pitchFamily="18" charset="0"/>
                <a:cs typeface="Times New Roman" panose="02020603050405020304" pitchFamily="18" charset="0"/>
              </a:rPr>
              <a:t>____________________________________________________</a:t>
            </a:r>
          </a:p>
        </p:txBody>
      </p:sp>
      <p:sp>
        <p:nvSpPr>
          <p:cNvPr id="8" name="Rektangel 10">
            <a:extLst>
              <a:ext uri="{FF2B5EF4-FFF2-40B4-BE49-F238E27FC236}">
                <a16:creationId xmlns:a16="http://schemas.microsoft.com/office/drawing/2014/main" id="{0D70666F-3AC6-4E3A-845A-664B6B6172B4}"/>
              </a:ext>
            </a:extLst>
          </p:cNvPr>
          <p:cNvSpPr txBox="1">
            <a:spLocks/>
          </p:cNvSpPr>
          <p:nvPr/>
        </p:nvSpPr>
        <p:spPr>
          <a:xfrm>
            <a:off x="707324" y="2563876"/>
            <a:ext cx="6107753" cy="3988730"/>
          </a:xfrm>
          <a:prstGeom prst="rect">
            <a:avLst/>
          </a:prstGeom>
          <a:ln w="12700">
            <a:miter lim="400000"/>
          </a:ln>
        </p:spPr>
        <p:txBody>
          <a:bodyPr wrap="square" lIns="54837" tIns="54837" rIns="54837" bIns="54837">
            <a:spAutoFit/>
          </a:bodyPr>
          <a:lstStyle/>
          <a:p>
            <a:pPr algn="just"/>
            <a:r>
              <a:rPr lang="da-DK" sz="1200" b="0" i="0" u="none" strike="noStrike" dirty="0">
                <a:solidFill>
                  <a:schemeClr val="tx1"/>
                </a:solidFill>
                <a:effectLst/>
                <a:latin typeface="Times New Roman" panose="02020603050405020304" pitchFamily="18" charset="0"/>
                <a:cs typeface="Times New Roman" panose="02020603050405020304" pitchFamily="18" charset="0"/>
              </a:rPr>
              <a:t>Forestil dig en verden fyldt med usynlige væsner, der styrer vores helbred og klima. Denne verden er vores egen, hvor mikroorganismer er de skjulte herskere. Selvom vi ikke kan se dem med det blotte øje, er deres indflydelse enorm og uomtvistelig. Teknologiske fremskridt som DNA-sekventering har nemlig afsløret, at mikroorganismer ikke blot er talrige, men også uhyre alsidige og essentielle for alt liv på jorden. Tidligere blev de anset som simple livsformer, men forskning har vist, at de er langt mere komplekse end hidtil antaget. Mikroorganismer udøver nemlig sociale interaktioner, som blandt andet består af, at de kommunikerer livligt med hinanden, og med andre organismer, gennem specielle kemiske signaler, hvilket er gavnligt for både dem og os.</a:t>
            </a:r>
          </a:p>
          <a:p>
            <a:pPr algn="just"/>
            <a:r>
              <a:rPr lang="da-DK" sz="1200" b="0" i="0" u="none" strike="noStrike" dirty="0">
                <a:solidFill>
                  <a:schemeClr val="tx1"/>
                </a:solidFill>
                <a:effectLst/>
                <a:latin typeface="Times New Roman" panose="02020603050405020304" pitchFamily="18" charset="0"/>
                <a:cs typeface="Times New Roman" panose="02020603050405020304" pitchFamily="18" charset="0"/>
              </a:rPr>
              <a:t>Med afsæt i min egen forskning i marine mikroorganismers interaktioner vil vi undersøge mikroorganismernes økologiske roller, der spænder fra at indgå i vigtige symbioser med dyr til deres essentielle funktioner i jordens økosystemer. Disse roller muliggøres ofte af mikroorganismernes evne til at producere specielle kemiske signaler. Det kan dog være umådeligt svært at opsnappe disse små signaler i de enorme oceaner, men ved hjælp af nye teknologier kommer vi hele tiden tættere på at forstå den kraft, mikroorganismernes kommunikation har i vores verden. Det kan nemlig få stor betydning for os at blive bedre til, bogstaveligt talt, at </a:t>
            </a:r>
            <a:r>
              <a:rPr lang="da-DK" sz="1200" b="0" i="1" u="none" strike="noStrike" dirty="0">
                <a:solidFill>
                  <a:schemeClr val="tx1"/>
                </a:solidFill>
                <a:effectLst/>
                <a:latin typeface="Times New Roman" panose="02020603050405020304" pitchFamily="18" charset="0"/>
                <a:cs typeface="Times New Roman" panose="02020603050405020304" pitchFamily="18" charset="0"/>
              </a:rPr>
              <a:t>forstå </a:t>
            </a:r>
            <a:r>
              <a:rPr lang="da-DK" sz="1200" b="0" i="0" u="none" strike="noStrike" dirty="0">
                <a:solidFill>
                  <a:schemeClr val="tx1"/>
                </a:solidFill>
                <a:effectLst/>
                <a:latin typeface="Times New Roman" panose="02020603050405020304" pitchFamily="18" charset="0"/>
                <a:cs typeface="Times New Roman" panose="02020603050405020304" pitchFamily="18" charset="0"/>
              </a:rPr>
              <a:t>mikroorganismerne, for det vil ikke blot gøre os klogere på den mest dominerende livsform på jorden, men også hjælpe os i kampen mod sygdomme, udryddelsen af dyrearter og klimaforandringer. Afslutningsvis vil vi også komme omkring kommunikationens kraft og betydning i forskningsformidling med egne erfaringer fra blandt andet Dagbladet Information, DR og Lundbeckfondens 'Forskerfesten - </a:t>
            </a:r>
            <a:r>
              <a:rPr lang="da-DK" sz="1200" b="0" i="0" u="none" strike="noStrike" dirty="0" err="1">
                <a:solidFill>
                  <a:schemeClr val="tx1"/>
                </a:solidFill>
                <a:effectLst/>
                <a:latin typeface="Times New Roman" panose="02020603050405020304" pitchFamily="18" charset="0"/>
                <a:cs typeface="Times New Roman" panose="02020603050405020304" pitchFamily="18" charset="0"/>
              </a:rPr>
              <a:t>PhD</a:t>
            </a:r>
            <a:r>
              <a:rPr lang="da-DK" sz="1200" b="0" i="0" u="none" strike="noStrike" dirty="0">
                <a:solidFill>
                  <a:schemeClr val="tx1"/>
                </a:solidFill>
                <a:effectLst/>
                <a:latin typeface="Times New Roman" panose="02020603050405020304" pitchFamily="18" charset="0"/>
                <a:cs typeface="Times New Roman" panose="02020603050405020304" pitchFamily="18" charset="0"/>
              </a:rPr>
              <a:t> Cup 2024’.</a:t>
            </a:r>
          </a:p>
        </p:txBody>
      </p:sp>
      <p:pic>
        <p:nvPicPr>
          <p:cNvPr id="3" name="Billede 2" descr="Et billede, der indeholder tekst, Ansigt, person, skilt/tegn&#10;&#10;Automatisk genereret beskrivelse">
            <a:extLst>
              <a:ext uri="{FF2B5EF4-FFF2-40B4-BE49-F238E27FC236}">
                <a16:creationId xmlns:a16="http://schemas.microsoft.com/office/drawing/2014/main" id="{F33CE745-AD9D-D32F-5B31-A40C21CCB7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5889" y="7220557"/>
            <a:ext cx="1960840" cy="1304713"/>
          </a:xfrm>
          <a:prstGeom prst="rect">
            <a:avLst/>
          </a:prstGeom>
        </p:spPr>
      </p:pic>
      <p:pic>
        <p:nvPicPr>
          <p:cNvPr id="6" name="Billede 5" descr="Et billede, der indeholder sfære/kugle, cirkel&#10;&#10;Automatisk genereret beskrivelse">
            <a:extLst>
              <a:ext uri="{FF2B5EF4-FFF2-40B4-BE49-F238E27FC236}">
                <a16:creationId xmlns:a16="http://schemas.microsoft.com/office/drawing/2014/main" id="{B27EB3EE-8389-3115-4541-E3D01FDB30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731" y="7220557"/>
            <a:ext cx="978535" cy="1304713"/>
          </a:xfrm>
          <a:prstGeom prst="rect">
            <a:avLst/>
          </a:prstGeom>
        </p:spPr>
      </p:pic>
      <p:pic>
        <p:nvPicPr>
          <p:cNvPr id="9" name="Billede 8" descr="Et billede, der indeholder bordservice, service&#10;&#10;Automatisk genereret beskrivelse">
            <a:extLst>
              <a:ext uri="{FF2B5EF4-FFF2-40B4-BE49-F238E27FC236}">
                <a16:creationId xmlns:a16="http://schemas.microsoft.com/office/drawing/2014/main" id="{C0196EB6-75FC-CD57-9593-F62C45809C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3665" y="7220557"/>
            <a:ext cx="979809" cy="1304713"/>
          </a:xfrm>
          <a:prstGeom prst="rect">
            <a:avLst/>
          </a:prstGeom>
        </p:spPr>
      </p:pic>
      <p:pic>
        <p:nvPicPr>
          <p:cNvPr id="11" name="Billede 10" descr="Et billede, der indeholder grøn&#10;&#10;Automatisk genereret beskrivelse">
            <a:extLst>
              <a:ext uri="{FF2B5EF4-FFF2-40B4-BE49-F238E27FC236}">
                <a16:creationId xmlns:a16="http://schemas.microsoft.com/office/drawing/2014/main" id="{43991D74-5C3F-0656-5558-63FDBE5BA4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9873" y="7220559"/>
            <a:ext cx="1739617" cy="1304713"/>
          </a:xfrm>
          <a:prstGeom prst="rect">
            <a:avLst/>
          </a:prstGeom>
        </p:spPr>
      </p:pic>
      <p:sp>
        <p:nvSpPr>
          <p:cNvPr id="2" name="Tekstfelt 1">
            <a:extLst>
              <a:ext uri="{FF2B5EF4-FFF2-40B4-BE49-F238E27FC236}">
                <a16:creationId xmlns:a16="http://schemas.microsoft.com/office/drawing/2014/main" id="{31ECE868-7E37-FD02-C592-2CD9D376404B}"/>
              </a:ext>
            </a:extLst>
          </p:cNvPr>
          <p:cNvSpPr txBox="1"/>
          <p:nvPr/>
        </p:nvSpPr>
        <p:spPr>
          <a:xfrm>
            <a:off x="4911601" y="8539558"/>
            <a:ext cx="2077803" cy="407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9354" tIns="49354" rIns="49354" bIns="49354" numCol="1" rtlCol="0" anchor="t">
            <a:spAutoFit/>
          </a:bodyPr>
          <a:lstStyle/>
          <a:p>
            <a:pPr marL="0" marR="0" indent="0" algn="l" defTabSz="493541" rtl="0" fontAlgn="auto" latinLnBrk="0" hangingPunct="0">
              <a:lnSpc>
                <a:spcPct val="100000"/>
              </a:lnSpc>
              <a:spcBef>
                <a:spcPts val="0"/>
              </a:spcBef>
              <a:spcAft>
                <a:spcPts val="0"/>
              </a:spcAft>
              <a:buFontTx/>
              <a:buNone/>
            </a:pPr>
            <a:r>
              <a:rPr lang="da-DK" sz="1000" dirty="0">
                <a:effectLst/>
                <a:latin typeface="Times New Roman" panose="02020603050405020304" pitchFamily="18" charset="0"/>
                <a:ea typeface="Calibri" panose="020F0502020204030204" pitchFamily="34" charset="0"/>
                <a:cs typeface="Times New Roman" panose="02020603050405020304" pitchFamily="18" charset="0"/>
              </a:rPr>
              <a:t>Fotograf; Emilie Lærke Henriksen,  </a:t>
            </a:r>
          </a:p>
          <a:p>
            <a:pPr marL="0" marR="0" indent="0" algn="l" defTabSz="493541" rtl="0" fontAlgn="auto" latinLnBrk="0" hangingPunct="0">
              <a:lnSpc>
                <a:spcPct val="100000"/>
              </a:lnSpc>
              <a:spcBef>
                <a:spcPts val="0"/>
              </a:spcBef>
              <a:spcAft>
                <a:spcPts val="0"/>
              </a:spcAft>
              <a:buFontTx/>
              <a:buNone/>
            </a:pPr>
            <a:r>
              <a:rPr lang="da-DK" sz="1000" dirty="0">
                <a:effectLst/>
                <a:latin typeface="Times New Roman" panose="02020603050405020304" pitchFamily="18" charset="0"/>
                <a:ea typeface="Calibri" panose="020F0502020204030204" pitchFamily="34" charset="0"/>
                <a:cs typeface="Times New Roman" panose="02020603050405020304" pitchFamily="18" charset="0"/>
              </a:rPr>
              <a:t>Information </a:t>
            </a:r>
            <a:endParaRPr kumimoji="0" lang="da-DK" sz="10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Times New Roman"/>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kstfelt 5"/>
          <p:cNvSpPr txBox="1">
            <a:spLocks/>
          </p:cNvSpPr>
          <p:nvPr/>
        </p:nvSpPr>
        <p:spPr>
          <a:xfrm>
            <a:off x="718292" y="9523904"/>
            <a:ext cx="6130883" cy="776780"/>
          </a:xfrm>
          <a:prstGeom prst="rect">
            <a:avLst/>
          </a:prstGeom>
          <a:ln w="12700">
            <a:miter lim="400000"/>
          </a:ln>
        </p:spPr>
        <p:txBody>
          <a:bodyPr lIns="49354" tIns="49354" rIns="49354" bIns="49354">
            <a:spAutoFit/>
          </a:bodyPr>
          <a:lstStyle/>
          <a:p>
            <a:pPr>
              <a:defRPr sz="1100">
                <a:uFillTx/>
              </a:defRPr>
            </a:pPr>
            <a:r>
              <a:rPr dirty="0">
                <a:uFillTx/>
              </a:rPr>
              <a:t>________________________________________________________________________________</a:t>
            </a:r>
          </a:p>
          <a:p>
            <a:pPr>
              <a:defRPr sz="1100">
                <a:uFillTx/>
              </a:defRPr>
            </a:pPr>
            <a:r>
              <a:rPr lang="en-US" dirty="0"/>
              <a:t>Natural History Society of Denmark</a:t>
            </a:r>
            <a:r>
              <a:rPr lang="en-US" dirty="0">
                <a:uFillTx/>
              </a:rPr>
              <a:t>, c/o </a:t>
            </a:r>
            <a:r>
              <a:rPr lang="en-US" dirty="0" err="1">
                <a:uFillTx/>
              </a:rPr>
              <a:t>Zoologisk</a:t>
            </a:r>
            <a:r>
              <a:rPr lang="en-US" dirty="0">
                <a:uFillTx/>
              </a:rPr>
              <a:t> Museum</a:t>
            </a:r>
          </a:p>
          <a:p>
            <a:pPr>
              <a:defRPr sz="1100">
                <a:uFillTx/>
              </a:defRPr>
            </a:pPr>
            <a:r>
              <a:rPr dirty="0" err="1">
                <a:uFillTx/>
              </a:rPr>
              <a:t>Universitetsparken</a:t>
            </a:r>
            <a:r>
              <a:rPr dirty="0">
                <a:uFillTx/>
              </a:rPr>
              <a:t> 15, 2100 København Ø </a:t>
            </a: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sp>
        <p:nvSpPr>
          <p:cNvPr id="4" name="Tekstfelt 3"/>
          <p:cNvSpPr txBox="1">
            <a:spLocks/>
          </p:cNvSpPr>
          <p:nvPr/>
        </p:nvSpPr>
        <p:spPr>
          <a:xfrm>
            <a:off x="707324" y="460212"/>
            <a:ext cx="6141852" cy="1653944"/>
          </a:xfrm>
          <a:prstGeom prst="rect">
            <a:avLst/>
          </a:prstGeom>
          <a:ln w="12700">
            <a:miter lim="400000"/>
          </a:ln>
        </p:spPr>
        <p:txBody>
          <a:bodyPr lIns="49354" tIns="49354" rIns="49354" bIns="49354">
            <a:spAutoFit/>
          </a:bodyPr>
          <a:lstStyle/>
          <a:p>
            <a:pPr>
              <a:defRPr sz="1100">
                <a:uFillTx/>
              </a:defRPr>
            </a:pPr>
            <a:r>
              <a:rPr dirty="0">
                <a:solidFill>
                  <a:schemeClr val="tx1"/>
                </a:solidFill>
                <a:uFillTx/>
              </a:rPr>
              <a:t>Torsdag d. </a:t>
            </a:r>
            <a:r>
              <a:rPr lang="da-DK" dirty="0">
                <a:solidFill>
                  <a:schemeClr val="tx1"/>
                </a:solidFill>
                <a:uFillTx/>
              </a:rPr>
              <a:t>3</a:t>
            </a:r>
            <a:r>
              <a:rPr lang="da-DK" dirty="0">
                <a:solidFill>
                  <a:schemeClr val="tx1"/>
                </a:solidFill>
              </a:rPr>
              <a:t>/10</a:t>
            </a:r>
            <a:r>
              <a:rPr dirty="0">
                <a:solidFill>
                  <a:schemeClr val="tx1"/>
                </a:solidFill>
                <a:uFillTx/>
              </a:rPr>
              <a:t> kl.</a:t>
            </a:r>
            <a:r>
              <a:rPr dirty="0">
                <a:solidFill>
                  <a:srgbClr val="FF0000"/>
                </a:solidFill>
                <a:uFillTx/>
              </a:rPr>
              <a:t> 1</a:t>
            </a:r>
            <a:r>
              <a:rPr lang="da-DK" dirty="0">
                <a:solidFill>
                  <a:srgbClr val="FF0000"/>
                </a:solidFill>
                <a:uFillTx/>
              </a:rPr>
              <a:t>7</a:t>
            </a:r>
            <a:r>
              <a:rPr dirty="0">
                <a:solidFill>
                  <a:srgbClr val="FF0000"/>
                </a:solidFill>
                <a:uFillTx/>
              </a:rPr>
              <a:t>:</a:t>
            </a:r>
            <a:r>
              <a:rPr lang="da-DK" dirty="0">
                <a:solidFill>
                  <a:srgbClr val="FF0000"/>
                </a:solidFill>
                <a:uFillTx/>
              </a:rPr>
              <a:t>0</a:t>
            </a:r>
            <a:r>
              <a:rPr dirty="0">
                <a:solidFill>
                  <a:srgbClr val="FF0000"/>
                </a:solidFill>
                <a:uFillTx/>
              </a:rPr>
              <a:t>0</a:t>
            </a:r>
            <a:r>
              <a:rPr dirty="0">
                <a:solidFill>
                  <a:schemeClr val="tx1"/>
                </a:solidFill>
                <a:uFillTx/>
              </a:rPr>
              <a:t>. </a:t>
            </a:r>
            <a:r>
              <a:rPr dirty="0" err="1">
                <a:solidFill>
                  <a:schemeClr val="tx1"/>
                </a:solidFill>
                <a:uFillTx/>
              </a:rPr>
              <a:t>Universitetsparken</a:t>
            </a:r>
            <a:r>
              <a:rPr dirty="0">
                <a:solidFill>
                  <a:schemeClr val="tx1"/>
                </a:solidFill>
                <a:uFillTx/>
              </a:rPr>
              <a:t> 15</a:t>
            </a:r>
            <a:r>
              <a:rPr lang="en-US" dirty="0">
                <a:solidFill>
                  <a:schemeClr val="tx1"/>
                </a:solidFill>
                <a:uFillTx/>
              </a:rPr>
              <a:t>B</a:t>
            </a:r>
            <a:r>
              <a:rPr dirty="0">
                <a:solidFill>
                  <a:schemeClr val="tx1"/>
                </a:solidFill>
                <a:uFillTx/>
              </a:rPr>
              <a:t>, Bygning 1, Auditorium A, 2100 København Ø </a:t>
            </a:r>
          </a:p>
          <a:p>
            <a:pPr>
              <a:defRPr sz="1100">
                <a:uFillTx/>
              </a:defRPr>
            </a:pPr>
            <a:r>
              <a:rPr dirty="0">
                <a:uFillTx/>
              </a:rPr>
              <a:t> </a:t>
            </a:r>
          </a:p>
          <a:p>
            <a:pPr algn="ctr">
              <a:spcAft>
                <a:spcPts val="600"/>
              </a:spcAft>
            </a:pPr>
            <a:r>
              <a:rPr lang="da-DK" sz="1800" b="1" kern="100" dirty="0">
                <a:effectLst/>
                <a:latin typeface="Times New Roman" panose="02020603050405020304" pitchFamily="18" charset="0"/>
                <a:ea typeface="Aptos" panose="020B0004020202020204" pitchFamily="34" charset="0"/>
                <a:cs typeface="Times New Roman" panose="02020603050405020304" pitchFamily="18" charset="0"/>
              </a:rPr>
              <a:t>Mursejleren og hvordan vi passer på bestanden</a:t>
            </a:r>
            <a:endParaRPr lang="da-DK" sz="14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600"/>
              </a:spcAft>
            </a:pPr>
            <a:r>
              <a:rPr lang="da-DK" sz="1400" kern="100" dirty="0">
                <a:effectLst/>
                <a:latin typeface="Times New Roman" panose="02020603050405020304" pitchFamily="18" charset="0"/>
                <a:ea typeface="Aptos" panose="020B0004020202020204" pitchFamily="34" charset="0"/>
                <a:cs typeface="Times New Roman" panose="02020603050405020304" pitchFamily="18" charset="0"/>
              </a:rPr>
              <a:t>Søren Roed</a:t>
            </a:r>
          </a:p>
          <a:p>
            <a:pPr algn="ctr">
              <a:spcAft>
                <a:spcPts val="600"/>
              </a:spcAft>
            </a:pPr>
            <a:r>
              <a:rPr lang="da-DK" sz="1200" b="0" i="0" u="none" strike="noStrike" dirty="0">
                <a:solidFill>
                  <a:srgbClr val="212121"/>
                </a:solidFill>
                <a:effectLst/>
                <a:latin typeface="Times New Roman" panose="02020603050405020304" pitchFamily="18" charset="0"/>
                <a:cs typeface="Times New Roman" panose="02020603050405020304" pitchFamily="18" charset="0"/>
              </a:rPr>
              <a:t>Ornitolog og bynatur aktivist</a:t>
            </a:r>
            <a:endParaRPr lang="da-DK"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ctr">
              <a:spcAft>
                <a:spcPts val="1200"/>
              </a:spcAft>
              <a:defRPr b="1">
                <a:uFillTx/>
              </a:defRPr>
            </a:pPr>
            <a:r>
              <a:rPr lang="en-US" dirty="0">
                <a:uFillTx/>
              </a:rPr>
              <a:t>___________________________________________________</a:t>
            </a:r>
          </a:p>
        </p:txBody>
      </p:sp>
      <p:pic>
        <p:nvPicPr>
          <p:cNvPr id="2" name="Billede 1">
            <a:extLst>
              <a:ext uri="{FF2B5EF4-FFF2-40B4-BE49-F238E27FC236}">
                <a16:creationId xmlns:a16="http://schemas.microsoft.com/office/drawing/2014/main" id="{C0AE9380-5D6D-7E75-F239-52FC42EED60D}"/>
              </a:ext>
            </a:extLst>
          </p:cNvPr>
          <p:cNvPicPr>
            <a:picLocks noChangeAspect="1"/>
          </p:cNvPicPr>
          <p:nvPr/>
        </p:nvPicPr>
        <p:blipFill>
          <a:blip r:embed="rId3"/>
          <a:stretch>
            <a:fillRect/>
          </a:stretch>
        </p:blipFill>
        <p:spPr>
          <a:xfrm>
            <a:off x="1461004" y="5319457"/>
            <a:ext cx="4634492" cy="3468263"/>
          </a:xfrm>
          <a:prstGeom prst="rect">
            <a:avLst/>
          </a:prstGeom>
        </p:spPr>
      </p:pic>
      <p:sp>
        <p:nvSpPr>
          <p:cNvPr id="3" name="Tekstfelt 2">
            <a:extLst>
              <a:ext uri="{FF2B5EF4-FFF2-40B4-BE49-F238E27FC236}">
                <a16:creationId xmlns:a16="http://schemas.microsoft.com/office/drawing/2014/main" id="{3671CC6C-1B3E-86DF-90FD-9943E23CBE00}"/>
              </a:ext>
            </a:extLst>
          </p:cNvPr>
          <p:cNvSpPr txBox="1"/>
          <p:nvPr/>
        </p:nvSpPr>
        <p:spPr>
          <a:xfrm>
            <a:off x="718292" y="2272364"/>
            <a:ext cx="6096786" cy="231566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9354" tIns="49354" rIns="49354" bIns="49354" numCol="1" rtlCol="0" anchor="t">
            <a:spAutoFit/>
          </a:bodyPr>
          <a:lstStyle/>
          <a:p>
            <a:pPr algn="just"/>
            <a:r>
              <a:rPr lang="da-DK" sz="1200" b="0" i="0" u="none" strike="noStrike" dirty="0">
                <a:solidFill>
                  <a:srgbClr val="212121"/>
                </a:solidFill>
                <a:effectLst/>
                <a:latin typeface="Times New Roman" panose="02020603050405020304" pitchFamily="18" charset="0"/>
                <a:cs typeface="Times New Roman" panose="02020603050405020304" pitchFamily="18" charset="0"/>
              </a:rPr>
              <a:t>Foredraget er i 2 dele:</a:t>
            </a:r>
          </a:p>
          <a:p>
            <a:pPr algn="just"/>
            <a:endParaRPr lang="da-DK" sz="1200" b="0" i="0" u="none" strike="noStrike" dirty="0">
              <a:solidFill>
                <a:srgbClr val="212121"/>
              </a:solidFill>
              <a:effectLst/>
              <a:latin typeface="Times New Roman" panose="02020603050405020304" pitchFamily="18" charset="0"/>
              <a:cs typeface="Times New Roman" panose="02020603050405020304" pitchFamily="18" charset="0"/>
            </a:endParaRPr>
          </a:p>
          <a:p>
            <a:pPr algn="just"/>
            <a:r>
              <a:rPr lang="da-DK" sz="1200" b="0" i="0" u="none" strike="noStrike" dirty="0">
                <a:solidFill>
                  <a:srgbClr val="212121"/>
                </a:solidFill>
                <a:effectLst/>
                <a:latin typeface="Times New Roman" panose="02020603050405020304" pitchFamily="18" charset="0"/>
                <a:cs typeface="Times New Roman" panose="02020603050405020304" pitchFamily="18" charset="0"/>
              </a:rPr>
              <a:t>1. Mursejlerens liv, levevis og fantastiske egenskaber. Hvad ved vi til dato om denne art; sejlerne</a:t>
            </a:r>
            <a:r>
              <a:rPr lang="da-DK" sz="1200" dirty="0">
                <a:solidFill>
                  <a:srgbClr val="212121"/>
                </a:solidFill>
                <a:latin typeface="Times New Roman" panose="02020603050405020304" pitchFamily="18" charset="0"/>
                <a:cs typeface="Times New Roman" panose="02020603050405020304" pitchFamily="18" charset="0"/>
              </a:rPr>
              <a:t>?</a:t>
            </a:r>
            <a:endParaRPr lang="da-DK" sz="1200" b="0" i="0" u="none" strike="noStrike" dirty="0">
              <a:solidFill>
                <a:srgbClr val="212121"/>
              </a:solidFill>
              <a:effectLst/>
              <a:latin typeface="Times New Roman" panose="02020603050405020304" pitchFamily="18" charset="0"/>
              <a:cs typeface="Times New Roman" panose="02020603050405020304" pitchFamily="18" charset="0"/>
            </a:endParaRPr>
          </a:p>
          <a:p>
            <a:pPr algn="just"/>
            <a:endParaRPr lang="da-DK" sz="1200" b="0" i="0" u="none" strike="noStrike" dirty="0">
              <a:solidFill>
                <a:srgbClr val="212121"/>
              </a:solidFill>
              <a:effectLst/>
              <a:latin typeface="Times New Roman" panose="02020603050405020304" pitchFamily="18" charset="0"/>
              <a:cs typeface="Times New Roman" panose="02020603050405020304" pitchFamily="18" charset="0"/>
            </a:endParaRPr>
          </a:p>
          <a:p>
            <a:pPr algn="just"/>
            <a:r>
              <a:rPr lang="da-DK" sz="1200" b="0" i="0" u="none" strike="noStrike" dirty="0">
                <a:solidFill>
                  <a:srgbClr val="212121"/>
                </a:solidFill>
                <a:effectLst/>
                <a:latin typeface="Times New Roman" panose="02020603050405020304" pitchFamily="18" charset="0"/>
                <a:cs typeface="Times New Roman" panose="02020603050405020304" pitchFamily="18" charset="0"/>
              </a:rPr>
              <a:t>2. De udfordringer vi står med når vi lukker vores bygninger af for ynglende mursejlere. Hvordan griber vi indsatsen an for at bevare bestanden af mursejlere? Forhåbentlig ved at give dem plads/yngle-muligheder og berøre de andre udfordringer omkring klimaændringer, tørkeperioder og nedgangen af insekter.</a:t>
            </a:r>
          </a:p>
          <a:p>
            <a:pPr algn="just"/>
            <a:endParaRPr lang="da-DK" sz="1200" b="0" i="0" u="none" strike="noStrike" dirty="0">
              <a:solidFill>
                <a:srgbClr val="212121"/>
              </a:solidFill>
              <a:effectLst/>
              <a:latin typeface="Times New Roman" panose="02020603050405020304" pitchFamily="18" charset="0"/>
              <a:cs typeface="Times New Roman" panose="02020603050405020304" pitchFamily="18" charset="0"/>
            </a:endParaRPr>
          </a:p>
          <a:p>
            <a:pPr algn="just"/>
            <a:r>
              <a:rPr lang="da-DK" sz="1200" b="0" i="0" u="none" strike="noStrike" dirty="0">
                <a:solidFill>
                  <a:srgbClr val="212121"/>
                </a:solidFill>
                <a:effectLst/>
                <a:latin typeface="Times New Roman" panose="02020603050405020304" pitchFamily="18" charset="0"/>
                <a:cs typeface="Times New Roman" panose="02020603050405020304" pitchFamily="18" charset="0"/>
              </a:rPr>
              <a:t>Mere information på </a:t>
            </a:r>
            <a:r>
              <a:rPr lang="da-DK" sz="1200" b="0" i="0" u="none" strike="noStrike" dirty="0">
                <a:solidFill>
                  <a:srgbClr val="0078D7"/>
                </a:solidFill>
                <a:effectLst/>
                <a:latin typeface="Times New Roman" panose="02020603050405020304" pitchFamily="18" charset="0"/>
                <a:cs typeface="Times New Roman" panose="02020603050405020304" pitchFamily="18" charset="0"/>
                <a:hlinkClick r:id="rId4" tooltip="https://mursejlerne.dk/"/>
              </a:rPr>
              <a:t>https://mursejlerne.dk/</a:t>
            </a:r>
            <a:endParaRPr lang="da-DK" sz="1200" b="0" i="0" u="none" strike="noStrike" dirty="0">
              <a:solidFill>
                <a:srgbClr val="212121"/>
              </a:solidFill>
              <a:effectLst/>
              <a:latin typeface="Times New Roman" panose="02020603050405020304" pitchFamily="18" charset="0"/>
              <a:cs typeface="Times New Roman" panose="02020603050405020304" pitchFamily="18" charset="0"/>
            </a:endParaRPr>
          </a:p>
          <a:p>
            <a:pPr marL="0" marR="0" indent="0" algn="just" defTabSz="493541" rtl="0" fontAlgn="auto" latinLnBrk="0" hangingPunct="0">
              <a:lnSpc>
                <a:spcPct val="100000"/>
              </a:lnSpc>
              <a:spcBef>
                <a:spcPts val="0"/>
              </a:spcBef>
              <a:spcAft>
                <a:spcPts val="0"/>
              </a:spcAft>
              <a:buFontTx/>
              <a:buNone/>
            </a:pPr>
            <a:endParaRPr kumimoji="0" lang="da-DK" sz="12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Times New Roman"/>
            </a:endParaRPr>
          </a:p>
        </p:txBody>
      </p:sp>
    </p:spTree>
    <p:extLst>
      <p:ext uri="{BB962C8B-B14F-4D97-AF65-F5344CB8AC3E}">
        <p14:creationId xmlns:p14="http://schemas.microsoft.com/office/powerpoint/2010/main" val="193838914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kstfelt 5"/>
          <p:cNvSpPr txBox="1">
            <a:spLocks/>
          </p:cNvSpPr>
          <p:nvPr/>
        </p:nvSpPr>
        <p:spPr>
          <a:xfrm>
            <a:off x="718292" y="9523904"/>
            <a:ext cx="6130883" cy="776780"/>
          </a:xfrm>
          <a:prstGeom prst="rect">
            <a:avLst/>
          </a:prstGeom>
          <a:ln w="12700">
            <a:miter lim="400000"/>
          </a:ln>
        </p:spPr>
        <p:txBody>
          <a:bodyPr lIns="49354" tIns="49354" rIns="49354" bIns="49354">
            <a:spAutoFit/>
          </a:bodyPr>
          <a:lstStyle/>
          <a:p>
            <a:pPr>
              <a:defRPr sz="1100">
                <a:uFillTx/>
              </a:defRPr>
            </a:pPr>
            <a:r>
              <a:rPr dirty="0">
                <a:uFillTx/>
              </a:rPr>
              <a:t>________________________________________________________________________________</a:t>
            </a:r>
          </a:p>
          <a:p>
            <a:pPr>
              <a:defRPr sz="1100">
                <a:uFillTx/>
              </a:defRPr>
            </a:pPr>
            <a:r>
              <a:rPr lang="en-US" dirty="0"/>
              <a:t>Natural History Society of Denmark</a:t>
            </a:r>
            <a:r>
              <a:rPr lang="en-US" dirty="0">
                <a:uFillTx/>
              </a:rPr>
              <a:t>, c/o </a:t>
            </a:r>
            <a:r>
              <a:rPr lang="en-US" dirty="0" err="1">
                <a:uFillTx/>
              </a:rPr>
              <a:t>Zoologisk</a:t>
            </a:r>
            <a:r>
              <a:rPr lang="en-US" dirty="0">
                <a:uFillTx/>
              </a:rPr>
              <a:t> Museum</a:t>
            </a:r>
          </a:p>
          <a:p>
            <a:pPr>
              <a:defRPr sz="1100">
                <a:uFillTx/>
              </a:defRPr>
            </a:pPr>
            <a:r>
              <a:rPr dirty="0" err="1">
                <a:uFillTx/>
              </a:rPr>
              <a:t>Universitetsparken</a:t>
            </a:r>
            <a:r>
              <a:rPr dirty="0">
                <a:uFillTx/>
              </a:rPr>
              <a:t> 15, 2100 København Ø </a:t>
            </a: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sp>
        <p:nvSpPr>
          <p:cNvPr id="4" name="Tekstfelt 3"/>
          <p:cNvSpPr txBox="1">
            <a:spLocks/>
          </p:cNvSpPr>
          <p:nvPr/>
        </p:nvSpPr>
        <p:spPr>
          <a:xfrm>
            <a:off x="707324" y="460212"/>
            <a:ext cx="6141852" cy="1423111"/>
          </a:xfrm>
          <a:prstGeom prst="rect">
            <a:avLst/>
          </a:prstGeom>
          <a:ln w="12700">
            <a:miter lim="400000"/>
          </a:ln>
        </p:spPr>
        <p:txBody>
          <a:bodyPr lIns="49354" tIns="49354" rIns="49354" bIns="49354">
            <a:spAutoFit/>
          </a:bodyPr>
          <a:lstStyle/>
          <a:p>
            <a:pPr>
              <a:defRPr sz="1100">
                <a:uFillTx/>
              </a:defRPr>
            </a:pPr>
            <a:r>
              <a:rPr lang="da-DK" dirty="0">
                <a:solidFill>
                  <a:schemeClr val="tx1"/>
                </a:solidFill>
                <a:uFillTx/>
              </a:rPr>
              <a:t>Søndag</a:t>
            </a:r>
            <a:r>
              <a:rPr dirty="0">
                <a:solidFill>
                  <a:schemeClr val="tx1"/>
                </a:solidFill>
                <a:uFillTx/>
              </a:rPr>
              <a:t> d. </a:t>
            </a:r>
            <a:r>
              <a:rPr lang="da-DK" dirty="0">
                <a:solidFill>
                  <a:schemeClr val="tx1"/>
                </a:solidFill>
                <a:uFillTx/>
              </a:rPr>
              <a:t>31</a:t>
            </a:r>
            <a:r>
              <a:rPr lang="da-DK" dirty="0">
                <a:solidFill>
                  <a:schemeClr val="tx1"/>
                </a:solidFill>
              </a:rPr>
              <a:t>/11</a:t>
            </a:r>
            <a:r>
              <a:rPr dirty="0">
                <a:solidFill>
                  <a:schemeClr val="tx1"/>
                </a:solidFill>
                <a:uFillTx/>
              </a:rPr>
              <a:t> kl. </a:t>
            </a:r>
            <a:r>
              <a:rPr dirty="0">
                <a:solidFill>
                  <a:srgbClr val="FF0000"/>
                </a:solidFill>
                <a:uFillTx/>
              </a:rPr>
              <a:t>1</a:t>
            </a:r>
            <a:r>
              <a:rPr lang="da-DK" dirty="0">
                <a:solidFill>
                  <a:srgbClr val="FF0000"/>
                </a:solidFill>
                <a:uFillTx/>
              </a:rPr>
              <a:t>0</a:t>
            </a:r>
            <a:r>
              <a:rPr dirty="0">
                <a:solidFill>
                  <a:srgbClr val="FF0000"/>
                </a:solidFill>
                <a:uFillTx/>
              </a:rPr>
              <a:t>:</a:t>
            </a:r>
            <a:r>
              <a:rPr lang="da-DK" dirty="0">
                <a:solidFill>
                  <a:srgbClr val="FF0000"/>
                </a:solidFill>
                <a:uFillTx/>
              </a:rPr>
              <a:t>0</a:t>
            </a:r>
            <a:r>
              <a:rPr dirty="0">
                <a:solidFill>
                  <a:srgbClr val="FF0000"/>
                </a:solidFill>
                <a:uFillTx/>
              </a:rPr>
              <a:t>0</a:t>
            </a:r>
            <a:r>
              <a:rPr dirty="0">
                <a:solidFill>
                  <a:schemeClr val="tx1"/>
                </a:solidFill>
                <a:uFillTx/>
              </a:rPr>
              <a:t>. </a:t>
            </a:r>
            <a:r>
              <a:rPr lang="da-DK" dirty="0">
                <a:solidFill>
                  <a:schemeClr val="tx1"/>
                </a:solidFill>
                <a:uFillTx/>
              </a:rPr>
              <a:t>Mødested: Hareskov St</a:t>
            </a:r>
            <a:r>
              <a:rPr lang="da-DK" dirty="0">
                <a:solidFill>
                  <a:schemeClr val="tx1"/>
                </a:solidFill>
              </a:rPr>
              <a:t>ation.</a:t>
            </a:r>
            <a:endParaRPr dirty="0">
              <a:solidFill>
                <a:schemeClr val="tx1"/>
              </a:solidFill>
              <a:uFillTx/>
            </a:endParaRPr>
          </a:p>
          <a:p>
            <a:pPr>
              <a:defRPr sz="1100">
                <a:uFillTx/>
              </a:defRPr>
            </a:pPr>
            <a:r>
              <a:rPr dirty="0">
                <a:uFillTx/>
              </a:rPr>
              <a:t> </a:t>
            </a:r>
          </a:p>
          <a:p>
            <a:pPr algn="ctr">
              <a:spcAft>
                <a:spcPts val="600"/>
              </a:spcAft>
            </a:pPr>
            <a:r>
              <a:rPr lang="da-DK" b="1" kern="100" dirty="0">
                <a:solidFill>
                  <a:schemeClr val="tx1"/>
                </a:solidFill>
                <a:latin typeface="Times New Roman" panose="02020603050405020304" pitchFamily="18" charset="0"/>
                <a:ea typeface="Aptos" panose="020B0004020202020204" pitchFamily="34" charset="0"/>
                <a:cs typeface="Times New Roman" panose="02020603050405020304" pitchFamily="18" charset="0"/>
              </a:rPr>
              <a:t>Efterår i Hareskoven</a:t>
            </a:r>
            <a:endParaRPr lang="da-DK"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p>
            <a:pPr algn="ctr">
              <a:spcAft>
                <a:spcPts val="600"/>
              </a:spcAft>
            </a:pPr>
            <a:r>
              <a:rPr lang="da-DK" sz="1600" kern="100" dirty="0">
                <a:effectLst/>
                <a:latin typeface="Times New Roman" panose="02020603050405020304" pitchFamily="18" charset="0"/>
                <a:ea typeface="Aptos" panose="020B0004020202020204" pitchFamily="34" charset="0"/>
                <a:cs typeface="Times New Roman" panose="02020603050405020304" pitchFamily="18" charset="0"/>
              </a:rPr>
              <a:t>Ekskursion</a:t>
            </a:r>
          </a:p>
          <a:p>
            <a:pPr algn="ctr">
              <a:spcAft>
                <a:spcPts val="600"/>
              </a:spcAft>
              <a:defRPr b="1">
                <a:uFillTx/>
              </a:defRPr>
            </a:pPr>
            <a:r>
              <a:rPr lang="en-US" dirty="0">
                <a:uFillTx/>
              </a:rPr>
              <a:t>____________________________________________________</a:t>
            </a:r>
          </a:p>
        </p:txBody>
      </p:sp>
      <p:sp>
        <p:nvSpPr>
          <p:cNvPr id="3" name="Tekstfelt 2">
            <a:extLst>
              <a:ext uri="{FF2B5EF4-FFF2-40B4-BE49-F238E27FC236}">
                <a16:creationId xmlns:a16="http://schemas.microsoft.com/office/drawing/2014/main" id="{E74ED28B-FF39-FCC8-9681-B48E42500CCE}"/>
              </a:ext>
            </a:extLst>
          </p:cNvPr>
          <p:cNvSpPr txBox="1"/>
          <p:nvPr/>
        </p:nvSpPr>
        <p:spPr>
          <a:xfrm>
            <a:off x="718292" y="2232287"/>
            <a:ext cx="6096785" cy="416232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9354" tIns="49354" rIns="49354" bIns="49354" numCol="1" rtlCol="0" anchor="t">
            <a:spAutoFit/>
          </a:bodyPr>
          <a:lstStyle/>
          <a:p>
            <a:pPr algn="just"/>
            <a:r>
              <a:rPr lang="da-DK" sz="1200" b="0" i="0" u="none" strike="noStrike" dirty="0">
                <a:solidFill>
                  <a:srgbClr val="212121"/>
                </a:solidFill>
                <a:effectLst/>
                <a:latin typeface="Times New Roman" panose="02020603050405020304" pitchFamily="18" charset="0"/>
                <a:cs typeface="Times New Roman" panose="02020603050405020304" pitchFamily="18" charset="0"/>
              </a:rPr>
              <a:t>Hareskoven vest for København er et yndet udflugtsmål for mange, da skoven byder på massere af muligheder for udfoldelse af fritidsaktiviteter som overnatning i shelters, hundeluftning, hesteridning og kørsel på mountainbikes. Hareskoven er en af landets ældste skove og for den historieinteresserede rummer skoven et væld af fortidsminder fra stenalderen i form af stendysser</a:t>
            </a:r>
            <a:r>
              <a:rPr lang="da-DK" sz="1200" dirty="0">
                <a:solidFill>
                  <a:srgbClr val="212121"/>
                </a:solidFill>
                <a:latin typeface="Times New Roman" panose="02020603050405020304" pitchFamily="18" charset="0"/>
                <a:cs typeface="Times New Roman" panose="02020603050405020304" pitchFamily="18" charset="0"/>
              </a:rPr>
              <a:t> og</a:t>
            </a:r>
            <a:r>
              <a:rPr lang="da-DK" sz="1200" b="0" i="0" u="none" strike="noStrike" dirty="0">
                <a:solidFill>
                  <a:srgbClr val="212121"/>
                </a:solidFill>
                <a:effectLst/>
                <a:latin typeface="Times New Roman" panose="02020603050405020304" pitchFamily="18" charset="0"/>
                <a:cs typeface="Times New Roman" panose="02020603050405020304" pitchFamily="18" charset="0"/>
              </a:rPr>
              <a:t> hulveje, men også </a:t>
            </a:r>
            <a:r>
              <a:rPr lang="da-DK" sz="1200" dirty="0" err="1">
                <a:solidFill>
                  <a:srgbClr val="212121"/>
                </a:solidFill>
                <a:latin typeface="Times New Roman" panose="02020603050405020304" pitchFamily="18" charset="0"/>
                <a:cs typeface="Times New Roman" panose="02020603050405020304" pitchFamily="18" charset="0"/>
              </a:rPr>
              <a:t>enevældskongernes</a:t>
            </a:r>
            <a:r>
              <a:rPr lang="da-DK" sz="1200" dirty="0">
                <a:solidFill>
                  <a:srgbClr val="212121"/>
                </a:solidFill>
                <a:latin typeface="Times New Roman" panose="02020603050405020304" pitchFamily="18" charset="0"/>
                <a:cs typeface="Times New Roman" panose="02020603050405020304" pitchFamily="18" charset="0"/>
              </a:rPr>
              <a:t> </a:t>
            </a:r>
            <a:r>
              <a:rPr lang="da-DK" sz="1200" b="0" i="0" u="none" strike="noStrike" dirty="0">
                <a:solidFill>
                  <a:srgbClr val="212121"/>
                </a:solidFill>
                <a:effectLst/>
                <a:latin typeface="Times New Roman" panose="02020603050405020304" pitchFamily="18" charset="0"/>
                <a:cs typeface="Times New Roman" panose="02020603050405020304" pitchFamily="18" charset="0"/>
              </a:rPr>
              <a:t>hang til parforcejagt har været med til at præge skoven. Svenskekrigene samt beliggenheden nær tætbefolkede dele af Sjællan</a:t>
            </a:r>
            <a:r>
              <a:rPr lang="da-DK" sz="1200" dirty="0">
                <a:solidFill>
                  <a:srgbClr val="212121"/>
                </a:solidFill>
                <a:latin typeface="Times New Roman" panose="02020603050405020304" pitchFamily="18" charset="0"/>
                <a:cs typeface="Times New Roman" panose="02020603050405020304" pitchFamily="18" charset="0"/>
              </a:rPr>
              <a:t>d har gjort, at kun få af de gamle træer har </a:t>
            </a:r>
            <a:r>
              <a:rPr lang="da-DK" sz="1200" dirty="0">
                <a:solidFill>
                  <a:schemeClr val="tx1"/>
                </a:solidFill>
                <a:latin typeface="Times New Roman" panose="02020603050405020304" pitchFamily="18" charset="0"/>
                <a:cs typeface="Times New Roman" panose="02020603050405020304" pitchFamily="18" charset="0"/>
              </a:rPr>
              <a:t>overlevet, heriblandt </a:t>
            </a:r>
            <a:r>
              <a:rPr lang="da-DK" sz="1200" dirty="0">
                <a:solidFill>
                  <a:srgbClr val="212121"/>
                </a:solidFill>
                <a:latin typeface="Times New Roman" panose="02020603050405020304" pitchFamily="18" charset="0"/>
                <a:cs typeface="Times New Roman" panose="02020603050405020304" pitchFamily="18" charset="0"/>
              </a:rPr>
              <a:t>enkelte kæmpestore egetræer som kendes under navne som Skrædderen, Grenaderen og Djævelen. Selvom Hareskoven har været udnyttet til både stævning og græsning, har den aldrig været opdyrket og pløjet, gødet og sprøjtet og rummer derfor en karakteristisk og rig flora af både planter og svampe. Der er er også mange både permanente og sommerudtørrende vandhuller i området der,</a:t>
            </a:r>
            <a:r>
              <a:rPr lang="da-DK" sz="1200" dirty="0">
                <a:solidFill>
                  <a:schemeClr val="tx1"/>
                </a:solidFill>
                <a:latin typeface="Times New Roman" panose="02020603050405020304" pitchFamily="18" charset="0"/>
                <a:cs typeface="Times New Roman" panose="02020603050405020304" pitchFamily="18" charset="0"/>
              </a:rPr>
              <a:t> ligesom </a:t>
            </a:r>
            <a:r>
              <a:rPr lang="da-DK" sz="1200" dirty="0">
                <a:solidFill>
                  <a:srgbClr val="212121"/>
                </a:solidFill>
                <a:latin typeface="Times New Roman" panose="02020603050405020304" pitchFamily="18" charset="0"/>
                <a:cs typeface="Times New Roman" panose="02020603050405020304" pitchFamily="18" charset="0"/>
              </a:rPr>
              <a:t>selve skoven, rummer mange arter af insekter, spindlere, fugle og pattedyr.</a:t>
            </a:r>
          </a:p>
          <a:p>
            <a:pPr algn="just"/>
            <a:endParaRPr kumimoji="0" lang="da-DK" sz="1200" b="0" i="0" u="none" strike="noStrike" cap="none" spc="0" normalizeH="0" baseline="0" dirty="0">
              <a:ln>
                <a:noFill/>
              </a:ln>
              <a:solidFill>
                <a:srgbClr val="212121"/>
              </a:solidFill>
              <a:effectLst/>
              <a:uFillTx/>
              <a:latin typeface="Times New Roman" panose="02020603050405020304" pitchFamily="18" charset="0"/>
              <a:cs typeface="Times New Roman" panose="02020603050405020304" pitchFamily="18" charset="0"/>
              <a:sym typeface="Times New Roman"/>
            </a:endParaRPr>
          </a:p>
          <a:p>
            <a:pPr algn="just"/>
            <a:r>
              <a:rPr kumimoji="0" lang="da-DK" sz="12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Times New Roman"/>
              </a:rPr>
              <a:t>Hareskoven er særlig smuk ved løvfald om efteråret, og vi har derfor arrangeret en tur for hele familien hvor vi går en vandretur i skoven og taler om alt det vi finder af spændende ting, dyr, svampe og planter.</a:t>
            </a:r>
            <a:endParaRPr lang="da-DK" sz="1200" dirty="0">
              <a:latin typeface="Times New Roman" panose="02020603050405020304" pitchFamily="18" charset="0"/>
              <a:cs typeface="Times New Roman" panose="02020603050405020304" pitchFamily="18" charset="0"/>
            </a:endParaRPr>
          </a:p>
          <a:p>
            <a:pPr algn="just"/>
            <a:endParaRPr kumimoji="0" lang="da-DK" sz="12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Times New Roman"/>
            </a:endParaRPr>
          </a:p>
          <a:p>
            <a:r>
              <a:rPr lang="da-DK" sz="1200" dirty="0">
                <a:solidFill>
                  <a:schemeClr val="tx1"/>
                </a:solidFill>
                <a:latin typeface="Times New Roman" panose="02020603050405020304" pitchFamily="18" charset="0"/>
                <a:cs typeface="Times New Roman" panose="02020603050405020304" pitchFamily="18" charset="0"/>
              </a:rPr>
              <a:t>Vi mødes på Hareskov Station kl. 10.00. </a:t>
            </a:r>
          </a:p>
          <a:p>
            <a:r>
              <a:rPr lang="da-DK" sz="1200" dirty="0">
                <a:solidFill>
                  <a:schemeClr val="tx1"/>
                </a:solidFill>
                <a:latin typeface="Times New Roman" panose="02020603050405020304" pitchFamily="18" charset="0"/>
                <a:cs typeface="Times New Roman" panose="02020603050405020304" pitchFamily="18" charset="0"/>
              </a:rPr>
              <a:t>Tilmelding til Jette Eibye-Jacobsen på: </a:t>
            </a:r>
            <a:r>
              <a:rPr lang="da-DK" sz="1200" dirty="0">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ei@birke-gym.dk</a:t>
            </a:r>
            <a:r>
              <a:rPr lang="da-DK" sz="1200" dirty="0">
                <a:solidFill>
                  <a:schemeClr val="tx1"/>
                </a:solidFill>
                <a:latin typeface="Times New Roman" panose="02020603050405020304" pitchFamily="18" charset="0"/>
                <a:cs typeface="Times New Roman" panose="02020603050405020304" pitchFamily="18" charset="0"/>
              </a:rPr>
              <a:t>, senest 1. november. </a:t>
            </a:r>
          </a:p>
          <a:p>
            <a:r>
              <a:rPr lang="da-DK" sz="1200" dirty="0">
                <a:solidFill>
                  <a:schemeClr val="tx1"/>
                </a:solidFill>
                <a:latin typeface="Times New Roman" panose="02020603050405020304" pitchFamily="18" charset="0"/>
                <a:cs typeface="Times New Roman" panose="02020603050405020304" pitchFamily="18" charset="0"/>
              </a:rPr>
              <a:t>Angiv gerne </a:t>
            </a:r>
            <a:r>
              <a:rPr lang="da-DK" sz="1200" dirty="0" err="1">
                <a:solidFill>
                  <a:schemeClr val="tx1"/>
                </a:solidFill>
                <a:latin typeface="Times New Roman" panose="02020603050405020304" pitchFamily="18" charset="0"/>
                <a:cs typeface="Times New Roman" panose="02020603050405020304" pitchFamily="18" charset="0"/>
              </a:rPr>
              <a:t>email</a:t>
            </a:r>
            <a:r>
              <a:rPr lang="da-DK" sz="1200" dirty="0">
                <a:solidFill>
                  <a:schemeClr val="tx1"/>
                </a:solidFill>
                <a:latin typeface="Times New Roman" panose="02020603050405020304" pitchFamily="18" charset="0"/>
                <a:cs typeface="Times New Roman" panose="02020603050405020304" pitchFamily="18" charset="0"/>
              </a:rPr>
              <a:t> og mobilnummer i tilfælde af aflysning. </a:t>
            </a:r>
            <a:endParaRPr lang="da-DK" sz="1200" dirty="0">
              <a:latin typeface="Times New Roman" panose="02020603050405020304" pitchFamily="18" charset="0"/>
              <a:cs typeface="Times New Roman" panose="02020603050405020304" pitchFamily="18" charset="0"/>
            </a:endParaRPr>
          </a:p>
          <a:p>
            <a:endParaRPr lang="da-DK" sz="1200" dirty="0">
              <a:solidFill>
                <a:schemeClr val="tx1"/>
              </a:solidFill>
              <a:latin typeface="Times New Roman" panose="02020603050405020304" pitchFamily="18" charset="0"/>
              <a:cs typeface="Times New Roman" panose="02020603050405020304" pitchFamily="18" charset="0"/>
            </a:endParaRPr>
          </a:p>
          <a:p>
            <a:endParaRPr lang="da-DK" sz="1200" dirty="0">
              <a:solidFill>
                <a:schemeClr val="tx1"/>
              </a:solidFill>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8A0A7FE3-43B8-0CE8-DAFF-59FC5E8DE4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024" y="6595707"/>
            <a:ext cx="3000252" cy="16879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46D4B33-A5FF-90AC-5F68-75CE13FAA7BC}"/>
              </a:ext>
            </a:extLst>
          </p:cNvPr>
          <p:cNvSpPr txBox="1"/>
          <p:nvPr/>
        </p:nvSpPr>
        <p:spPr>
          <a:xfrm>
            <a:off x="535872" y="8252099"/>
            <a:ext cx="2491352" cy="2535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9354" tIns="49354" rIns="49354" bIns="49354" numCol="1" rtlCol="0" anchor="t">
            <a:spAutoFit/>
          </a:bodyPr>
          <a:lstStyle/>
          <a:p>
            <a:pPr marL="0" marR="0" indent="0" algn="l" defTabSz="493541" rtl="0" fontAlgn="auto" latinLnBrk="0" hangingPunct="0">
              <a:lnSpc>
                <a:spcPct val="100000"/>
              </a:lnSpc>
              <a:spcBef>
                <a:spcPts val="0"/>
              </a:spcBef>
              <a:spcAft>
                <a:spcPts val="0"/>
              </a:spcAft>
              <a:buFontTx/>
              <a:buNone/>
            </a:pPr>
            <a:r>
              <a:rPr kumimoji="0" lang="en-DK" sz="1000" b="0" i="0" u="none" strike="noStrike" cap="none" spc="0" normalizeH="0" baseline="0" dirty="0">
                <a:ln>
                  <a:noFill/>
                </a:ln>
                <a:solidFill>
                  <a:srgbClr val="000000"/>
                </a:solidFill>
                <a:effectLst/>
                <a:uFillTx/>
                <a:latin typeface="Times New Roman"/>
                <a:ea typeface="Times New Roman"/>
                <a:cs typeface="Times New Roman"/>
                <a:sym typeface="Times New Roman"/>
              </a:rPr>
              <a:t>Egetræet Skrædderen, www.naturstyrelsen.dk </a:t>
            </a:r>
          </a:p>
        </p:txBody>
      </p:sp>
      <p:pic>
        <p:nvPicPr>
          <p:cNvPr id="1028" name="Picture 4" descr="Hareskoven | Forests of Denmark | WannaBeEverywhere">
            <a:extLst>
              <a:ext uri="{FF2B5EF4-FFF2-40B4-BE49-F238E27FC236}">
                <a16:creationId xmlns:a16="http://schemas.microsoft.com/office/drawing/2014/main" id="{27C47051-D4CC-4A96-3344-F26A0B37AB9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r="30033"/>
          <a:stretch/>
        </p:blipFill>
        <p:spPr bwMode="auto">
          <a:xfrm>
            <a:off x="3650428" y="6595707"/>
            <a:ext cx="3308885" cy="16879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1160D01-5D5F-40FF-E96D-55FC5D495C70}"/>
              </a:ext>
            </a:extLst>
          </p:cNvPr>
          <p:cNvSpPr txBox="1"/>
          <p:nvPr/>
        </p:nvSpPr>
        <p:spPr>
          <a:xfrm>
            <a:off x="5304870" y="8243857"/>
            <a:ext cx="1725117" cy="2535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9354" tIns="49354" rIns="49354" bIns="49354" numCol="1" rtlCol="0" anchor="t">
            <a:spAutoFit/>
          </a:bodyPr>
          <a:lstStyle/>
          <a:p>
            <a:pPr marL="0" marR="0" indent="0" algn="l" defTabSz="493541" rtl="0" fontAlgn="auto" latinLnBrk="0" hangingPunct="0">
              <a:lnSpc>
                <a:spcPct val="100000"/>
              </a:lnSpc>
              <a:spcBef>
                <a:spcPts val="0"/>
              </a:spcBef>
              <a:spcAft>
                <a:spcPts val="0"/>
              </a:spcAft>
              <a:buFontTx/>
              <a:buNone/>
            </a:pPr>
            <a:r>
              <a:rPr kumimoji="0" lang="en-DK" sz="1000" b="0" i="0" u="none" strike="noStrike" cap="none" spc="0" normalizeH="0" baseline="0" dirty="0">
                <a:ln>
                  <a:noFill/>
                </a:ln>
                <a:solidFill>
                  <a:srgbClr val="000000"/>
                </a:solidFill>
                <a:effectLst/>
                <a:uFillTx/>
                <a:latin typeface="Times New Roman"/>
                <a:ea typeface="Times New Roman"/>
                <a:cs typeface="Times New Roman"/>
                <a:sym typeface="Times New Roman"/>
              </a:rPr>
              <a:t>www.wannabeeverywhere.com</a:t>
            </a:r>
          </a:p>
        </p:txBody>
      </p:sp>
    </p:spTree>
    <p:extLst>
      <p:ext uri="{BB962C8B-B14F-4D97-AF65-F5344CB8AC3E}">
        <p14:creationId xmlns:p14="http://schemas.microsoft.com/office/powerpoint/2010/main" val="49830445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kstfelt 5"/>
          <p:cNvSpPr txBox="1">
            <a:spLocks/>
          </p:cNvSpPr>
          <p:nvPr/>
        </p:nvSpPr>
        <p:spPr>
          <a:xfrm>
            <a:off x="718292" y="9523904"/>
            <a:ext cx="6130883" cy="776780"/>
          </a:xfrm>
          <a:prstGeom prst="rect">
            <a:avLst/>
          </a:prstGeom>
          <a:ln w="12700">
            <a:miter lim="400000"/>
          </a:ln>
        </p:spPr>
        <p:txBody>
          <a:bodyPr lIns="49354" tIns="49354" rIns="49354" bIns="49354">
            <a:spAutoFit/>
          </a:bodyPr>
          <a:lstStyle/>
          <a:p>
            <a:pPr>
              <a:defRPr sz="1100">
                <a:uFillTx/>
              </a:defRPr>
            </a:pPr>
            <a:r>
              <a:rPr dirty="0">
                <a:uFillTx/>
              </a:rPr>
              <a:t>________________________________________________________________________________</a:t>
            </a:r>
          </a:p>
          <a:p>
            <a:pPr>
              <a:defRPr sz="1100">
                <a:uFillTx/>
              </a:defRPr>
            </a:pPr>
            <a:r>
              <a:rPr lang="en-US" dirty="0"/>
              <a:t>Natural History Society of Denmark</a:t>
            </a:r>
            <a:r>
              <a:rPr lang="en-US" dirty="0">
                <a:uFillTx/>
              </a:rPr>
              <a:t>, c/o </a:t>
            </a:r>
            <a:r>
              <a:rPr lang="en-US" dirty="0" err="1">
                <a:uFillTx/>
              </a:rPr>
              <a:t>Zoologisk</a:t>
            </a:r>
            <a:r>
              <a:rPr lang="en-US" dirty="0">
                <a:uFillTx/>
              </a:rPr>
              <a:t> Museum</a:t>
            </a:r>
          </a:p>
          <a:p>
            <a:pPr>
              <a:defRPr sz="1100">
                <a:uFillTx/>
              </a:defRPr>
            </a:pPr>
            <a:r>
              <a:rPr dirty="0" err="1">
                <a:uFillTx/>
              </a:rPr>
              <a:t>Universitetsparken</a:t>
            </a:r>
            <a:r>
              <a:rPr dirty="0">
                <a:uFillTx/>
              </a:rPr>
              <a:t> 15, 2100 København Ø </a:t>
            </a: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sp>
        <p:nvSpPr>
          <p:cNvPr id="4" name="Tekstfelt 3"/>
          <p:cNvSpPr txBox="1">
            <a:spLocks/>
          </p:cNvSpPr>
          <p:nvPr/>
        </p:nvSpPr>
        <p:spPr>
          <a:xfrm>
            <a:off x="707324" y="460212"/>
            <a:ext cx="6141852" cy="1900165"/>
          </a:xfrm>
          <a:prstGeom prst="rect">
            <a:avLst/>
          </a:prstGeom>
          <a:ln w="12700">
            <a:miter lim="400000"/>
          </a:ln>
        </p:spPr>
        <p:txBody>
          <a:bodyPr lIns="49354" tIns="49354" rIns="49354" bIns="49354">
            <a:spAutoFit/>
          </a:bodyPr>
          <a:lstStyle/>
          <a:p>
            <a:pPr>
              <a:defRPr sz="1100">
                <a:uFillTx/>
              </a:defRPr>
            </a:pPr>
            <a:r>
              <a:rPr dirty="0">
                <a:solidFill>
                  <a:schemeClr val="tx1"/>
                </a:solidFill>
                <a:uFillTx/>
              </a:rPr>
              <a:t>Torsdag d. </a:t>
            </a:r>
            <a:r>
              <a:rPr lang="da-DK" dirty="0">
                <a:solidFill>
                  <a:schemeClr val="tx1"/>
                </a:solidFill>
              </a:rPr>
              <a:t>14/11</a:t>
            </a:r>
            <a:r>
              <a:rPr dirty="0">
                <a:solidFill>
                  <a:schemeClr val="tx1"/>
                </a:solidFill>
                <a:uFillTx/>
              </a:rPr>
              <a:t> kl. </a:t>
            </a:r>
            <a:r>
              <a:rPr dirty="0">
                <a:solidFill>
                  <a:srgbClr val="FF0000"/>
                </a:solidFill>
                <a:uFillTx/>
              </a:rPr>
              <a:t>1</a:t>
            </a:r>
            <a:r>
              <a:rPr lang="da-DK" dirty="0">
                <a:solidFill>
                  <a:srgbClr val="FF0000"/>
                </a:solidFill>
                <a:uFillTx/>
              </a:rPr>
              <a:t>7</a:t>
            </a:r>
            <a:r>
              <a:rPr dirty="0">
                <a:solidFill>
                  <a:srgbClr val="FF0000"/>
                </a:solidFill>
                <a:uFillTx/>
              </a:rPr>
              <a:t>:</a:t>
            </a:r>
            <a:r>
              <a:rPr lang="da-DK" dirty="0">
                <a:solidFill>
                  <a:srgbClr val="FF0000"/>
                </a:solidFill>
                <a:uFillTx/>
              </a:rPr>
              <a:t>00</a:t>
            </a:r>
            <a:r>
              <a:rPr dirty="0">
                <a:solidFill>
                  <a:schemeClr val="tx1"/>
                </a:solidFill>
                <a:uFillTx/>
              </a:rPr>
              <a:t>. </a:t>
            </a:r>
            <a:r>
              <a:rPr dirty="0" err="1">
                <a:solidFill>
                  <a:schemeClr val="tx1"/>
                </a:solidFill>
                <a:uFillTx/>
              </a:rPr>
              <a:t>Universitetsparken</a:t>
            </a:r>
            <a:r>
              <a:rPr dirty="0">
                <a:solidFill>
                  <a:schemeClr val="tx1"/>
                </a:solidFill>
                <a:uFillTx/>
              </a:rPr>
              <a:t> 15</a:t>
            </a:r>
            <a:r>
              <a:rPr lang="en-US" dirty="0">
                <a:solidFill>
                  <a:schemeClr val="tx1"/>
                </a:solidFill>
                <a:uFillTx/>
              </a:rPr>
              <a:t>B</a:t>
            </a:r>
            <a:r>
              <a:rPr dirty="0">
                <a:solidFill>
                  <a:schemeClr val="tx1"/>
                </a:solidFill>
                <a:uFillTx/>
              </a:rPr>
              <a:t>, Bygning 1, Auditorium A, 2100 København Ø </a:t>
            </a:r>
          </a:p>
          <a:p>
            <a:pPr>
              <a:defRPr sz="1100">
                <a:uFillTx/>
              </a:defRPr>
            </a:pPr>
            <a:r>
              <a:rPr dirty="0">
                <a:uFillTx/>
              </a:rPr>
              <a:t> </a:t>
            </a:r>
          </a:p>
          <a:p>
            <a:pPr algn="ctr">
              <a:spcAft>
                <a:spcPts val="600"/>
              </a:spcAft>
            </a:pPr>
            <a:r>
              <a:rPr lang="da-DK" sz="1800" b="1" kern="100" dirty="0">
                <a:effectLst/>
                <a:latin typeface="Times New Roman" panose="02020603050405020304" pitchFamily="18" charset="0"/>
                <a:ea typeface="Aptos" panose="020B0004020202020204" pitchFamily="34" charset="0"/>
                <a:cs typeface="Times New Roman" panose="02020603050405020304" pitchFamily="18" charset="0"/>
              </a:rPr>
              <a:t>Planternes byggesten – en historie om cellevægge og sukkerstoffer</a:t>
            </a:r>
            <a:endParaRPr lang="da-DK"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ctr">
              <a:spcAft>
                <a:spcPts val="600"/>
              </a:spcAft>
            </a:pP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Postdoc Louise </a:t>
            </a:r>
            <a:r>
              <a:rPr lang="en-US" sz="1400" kern="100" dirty="0" err="1">
                <a:effectLst/>
                <a:latin typeface="Times New Roman" panose="02020603050405020304" pitchFamily="18" charset="0"/>
                <a:ea typeface="Aptos" panose="020B0004020202020204" pitchFamily="34" charset="0"/>
                <a:cs typeface="Times New Roman" panose="02020603050405020304" pitchFamily="18" charset="0"/>
              </a:rPr>
              <a:t>Isager</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Ahl, </a:t>
            </a:r>
            <a:r>
              <a:rPr lang="en-US" sz="1400" kern="100" dirty="0" err="1">
                <a:effectLst/>
                <a:latin typeface="Times New Roman" panose="02020603050405020304" pitchFamily="18" charset="0"/>
                <a:ea typeface="Aptos" panose="020B0004020202020204" pitchFamily="34" charset="0"/>
                <a:cs typeface="Times New Roman" panose="02020603050405020304" pitchFamily="18" charset="0"/>
              </a:rPr>
              <a:t>Ph.d.</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da-DK"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ctr">
              <a:spcAft>
                <a:spcPts val="600"/>
              </a:spcAft>
            </a:pP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Statens</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Naturhistoriske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Museum</a:t>
            </a:r>
            <a:endParaRPr lang="da-DK"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ctr">
              <a:defRPr b="1">
                <a:uFillTx/>
              </a:defRPr>
            </a:pPr>
            <a:r>
              <a:rPr dirty="0">
                <a:uFillTx/>
              </a:rPr>
              <a:t>___________________________________________________</a:t>
            </a:r>
            <a:r>
              <a:rPr lang="da-DK" dirty="0">
                <a:uFillTx/>
              </a:rPr>
              <a:t>_</a:t>
            </a:r>
            <a:endParaRPr dirty="0">
              <a:uFillTx/>
            </a:endParaRPr>
          </a:p>
        </p:txBody>
      </p:sp>
      <p:sp>
        <p:nvSpPr>
          <p:cNvPr id="8" name="Rektangel 10">
            <a:extLst>
              <a:ext uri="{FF2B5EF4-FFF2-40B4-BE49-F238E27FC236}">
                <a16:creationId xmlns:a16="http://schemas.microsoft.com/office/drawing/2014/main" id="{0D70666F-3AC6-4E3A-845A-664B6B6172B4}"/>
              </a:ext>
            </a:extLst>
          </p:cNvPr>
          <p:cNvSpPr txBox="1">
            <a:spLocks/>
          </p:cNvSpPr>
          <p:nvPr/>
        </p:nvSpPr>
        <p:spPr>
          <a:xfrm>
            <a:off x="707324" y="2493541"/>
            <a:ext cx="6107753" cy="2511402"/>
          </a:xfrm>
          <a:prstGeom prst="rect">
            <a:avLst/>
          </a:prstGeom>
          <a:ln w="12700">
            <a:miter lim="400000"/>
          </a:ln>
        </p:spPr>
        <p:txBody>
          <a:bodyPr wrap="square" lIns="54837" tIns="54837" rIns="54837" bIns="54837">
            <a:spAutoFit/>
          </a:bodyPr>
          <a:lstStyle/>
          <a:p>
            <a:pPr algn="just"/>
            <a:r>
              <a:rPr lang="da-DK" sz="1200" kern="100" dirty="0">
                <a:effectLst/>
                <a:latin typeface="Times New Roman" panose="02020603050405020304" pitchFamily="18" charset="0"/>
                <a:ea typeface="Aptos" panose="020B0004020202020204" pitchFamily="34" charset="0"/>
                <a:cs typeface="Times New Roman" panose="02020603050405020304" pitchFamily="18" charset="0"/>
              </a:rPr>
              <a:t>Planter er altafgørende for det liv vi har på jorden. I mere end 500 millioner år har disse stationære organismer formået at overleve, udvikle sig og koloniserer stort set alle jordens habitater. Landplanternes overlevelse kræver at de skal være robuste, men samtidig så fleksible at de hurtigt kan omstille sig hvis der pludselig opstår forandringer i deres omgivende miljø. En stor del af planters evne til at være omstillingsparate er koblet til deres dynamiske og hårdføre cellevægge, hvis biokemiske kompleksitet og indbyggede evne til justeringer er uden sidestykke i noget andet biologisk system. </a:t>
            </a:r>
          </a:p>
          <a:p>
            <a:pPr algn="just"/>
            <a:r>
              <a:rPr lang="da-DK" sz="12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gn="just"/>
            <a:r>
              <a:rPr lang="da-DK" sz="1200" kern="100" dirty="0">
                <a:effectLst/>
                <a:latin typeface="Times New Roman" panose="02020603050405020304" pitchFamily="18" charset="0"/>
                <a:ea typeface="Aptos" panose="020B0004020202020204" pitchFamily="34" charset="0"/>
                <a:cs typeface="Times New Roman" panose="02020603050405020304" pitchFamily="18" charset="0"/>
              </a:rPr>
              <a:t>I aftenens oplæg vil vi se på planternes sukkerstofsammensætning på tværs af planteriget. Vi vil gå i dybden med den sukkulente slægt </a:t>
            </a:r>
            <a:r>
              <a:rPr lang="da-DK" sz="1200" i="1" kern="100" dirty="0">
                <a:effectLst/>
                <a:latin typeface="Times New Roman" panose="02020603050405020304" pitchFamily="18" charset="0"/>
                <a:ea typeface="Aptos" panose="020B0004020202020204" pitchFamily="34" charset="0"/>
                <a:cs typeface="Times New Roman" panose="02020603050405020304" pitchFamily="18" charset="0"/>
              </a:rPr>
              <a:t>Aloe</a:t>
            </a:r>
            <a:r>
              <a:rPr lang="da-DK" sz="1200" kern="100" dirty="0">
                <a:effectLst/>
                <a:latin typeface="Times New Roman" panose="02020603050405020304" pitchFamily="18" charset="0"/>
                <a:ea typeface="Aptos" panose="020B0004020202020204" pitchFamily="34" charset="0"/>
                <a:cs typeface="Times New Roman" panose="02020603050405020304" pitchFamily="18" charset="0"/>
              </a:rPr>
              <a:t> og dens sukkerstoffer, der er kendt fra både supermarkedernes og apotekernes produktsortimenter, men også har en lang folkemedicinsk tradition bag sig.</a:t>
            </a:r>
          </a:p>
          <a:p>
            <a:pPr algn="l"/>
            <a:endParaRPr lang="da-DK" sz="1200" b="0" i="0" u="none" strike="noStrike" dirty="0">
              <a:solidFill>
                <a:schemeClr val="tx1"/>
              </a:solidFill>
              <a:effectLst/>
              <a:latin typeface="Times New Roman" panose="02020603050405020304" pitchFamily="18" charset="0"/>
              <a:cs typeface="Times New Roman" panose="02020603050405020304" pitchFamily="18" charset="0"/>
            </a:endParaRPr>
          </a:p>
        </p:txBody>
      </p:sp>
      <p:pic>
        <p:nvPicPr>
          <p:cNvPr id="3" name="Billede 2" descr="Et billede, der indeholder tekst, plante, tegning, blomst&#10;&#10;Automatisk genereret beskrivelse">
            <a:extLst>
              <a:ext uri="{FF2B5EF4-FFF2-40B4-BE49-F238E27FC236}">
                <a16:creationId xmlns:a16="http://schemas.microsoft.com/office/drawing/2014/main" id="{57772BD4-E83E-4EE6-2212-48CC9DE438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4835195"/>
            <a:ext cx="4508500" cy="4825425"/>
          </a:xfrm>
          <a:prstGeom prst="rect">
            <a:avLst/>
          </a:prstGeom>
        </p:spPr>
      </p:pic>
    </p:spTree>
    <p:extLst>
      <p:ext uri="{BB962C8B-B14F-4D97-AF65-F5344CB8AC3E}">
        <p14:creationId xmlns:p14="http://schemas.microsoft.com/office/powerpoint/2010/main" val="13051388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kstfelt 3"/>
          <p:cNvSpPr txBox="1">
            <a:spLocks/>
          </p:cNvSpPr>
          <p:nvPr/>
        </p:nvSpPr>
        <p:spPr>
          <a:xfrm>
            <a:off x="802376" y="534907"/>
            <a:ext cx="6253744" cy="1453889"/>
          </a:xfrm>
          <a:prstGeom prst="rect">
            <a:avLst/>
          </a:prstGeom>
          <a:ln w="12700">
            <a:miter lim="400000"/>
          </a:ln>
        </p:spPr>
        <p:txBody>
          <a:bodyPr wrap="square" lIns="49354" tIns="49354" rIns="49354" bIns="49354">
            <a:spAutoFit/>
          </a:bodyPr>
          <a:lstStyle/>
          <a:p>
            <a:pPr>
              <a:defRPr sz="1100">
                <a:uFillTx/>
              </a:defRPr>
            </a:pPr>
            <a:r>
              <a:rPr dirty="0">
                <a:uFillTx/>
              </a:rPr>
              <a:t>Torsdag d. </a:t>
            </a:r>
            <a:r>
              <a:rPr lang="da-DK" dirty="0">
                <a:uFillTx/>
              </a:rPr>
              <a:t>28</a:t>
            </a:r>
            <a:r>
              <a:rPr dirty="0">
                <a:uFillTx/>
              </a:rPr>
              <a:t>/</a:t>
            </a:r>
            <a:r>
              <a:rPr lang="da-DK" dirty="0"/>
              <a:t>11</a:t>
            </a:r>
            <a:r>
              <a:rPr dirty="0">
                <a:uFillTx/>
              </a:rPr>
              <a:t> kl. 19:30, </a:t>
            </a:r>
            <a:r>
              <a:rPr dirty="0" err="1">
                <a:uFillTx/>
              </a:rPr>
              <a:t>Universitetsparken</a:t>
            </a:r>
            <a:r>
              <a:rPr dirty="0">
                <a:uFillTx/>
              </a:rPr>
              <a:t> 15</a:t>
            </a:r>
            <a:r>
              <a:rPr lang="en-US" dirty="0">
                <a:uFillTx/>
              </a:rPr>
              <a:t>B</a:t>
            </a:r>
            <a:r>
              <a:rPr dirty="0">
                <a:uFillTx/>
              </a:rPr>
              <a:t>, Bygning 1, Auditorium A, 2100 København </a:t>
            </a:r>
            <a:r>
              <a:rPr dirty="0" err="1">
                <a:uFillTx/>
              </a:rPr>
              <a:t>Ø</a:t>
            </a:r>
            <a:r>
              <a:rPr dirty="0">
                <a:uFillTx/>
              </a:rPr>
              <a:t> </a:t>
            </a:r>
            <a:endParaRPr lang="da-DK" dirty="0">
              <a:uFillTx/>
            </a:endParaRPr>
          </a:p>
          <a:p>
            <a:pPr>
              <a:defRPr sz="1100">
                <a:uFillTx/>
              </a:defRPr>
            </a:pPr>
            <a:endParaRPr dirty="0">
              <a:uFillTx/>
            </a:endParaRPr>
          </a:p>
          <a:p>
            <a:pPr algn="ctr">
              <a:spcAft>
                <a:spcPts val="600"/>
              </a:spcAft>
            </a:pPr>
            <a:r>
              <a:rPr lang="da-DK" sz="1800" b="1" i="0" u="none" strike="noStrike" dirty="0">
                <a:solidFill>
                  <a:srgbClr val="111111"/>
                </a:solidFill>
                <a:effectLst/>
                <a:latin typeface="Times New Roman" panose="02020603050405020304" pitchFamily="18" charset="0"/>
                <a:cs typeface="Times New Roman" panose="02020603050405020304" pitchFamily="18" charset="0"/>
              </a:rPr>
              <a:t>Orkidéerne – planterigets pandabjørne</a:t>
            </a:r>
            <a:endParaRPr lang="en-GB" sz="1800" b="1" i="0" u="none" strike="noStrike" dirty="0">
              <a:solidFill>
                <a:srgbClr val="111111"/>
              </a:solidFill>
              <a:effectLst/>
              <a:latin typeface="Times New Roman" panose="02020603050405020304" pitchFamily="18" charset="0"/>
              <a:cs typeface="Times New Roman" panose="02020603050405020304" pitchFamily="18" charset="0"/>
            </a:endParaRPr>
          </a:p>
          <a:p>
            <a:pPr algn="ctr">
              <a:spcAft>
                <a:spcPts val="600"/>
              </a:spcAft>
            </a:pPr>
            <a:r>
              <a:rPr lang="da-DK" sz="1400" dirty="0" err="1">
                <a:solidFill>
                  <a:srgbClr val="1E1E1E"/>
                </a:solidFill>
                <a:latin typeface="Times New Roman" panose="02020603050405020304" pitchFamily="18" charset="0"/>
                <a:ea typeface="Calibri" panose="020F0502020204030204" pitchFamily="34" charset="0"/>
                <a:cs typeface="Times New Roman" panose="02020603050405020304" pitchFamily="18" charset="0"/>
              </a:rPr>
              <a:t>Ph.D.</a:t>
            </a:r>
            <a:r>
              <a:rPr lang="da-DK" sz="1400" dirty="0">
                <a:solidFill>
                  <a:srgbClr val="1E1E1E"/>
                </a:solidFill>
                <a:latin typeface="Times New Roman" panose="02020603050405020304" pitchFamily="18" charset="0"/>
                <a:ea typeface="Calibri" panose="020F0502020204030204" pitchFamily="34" charset="0"/>
                <a:cs typeface="Times New Roman" panose="02020603050405020304" pitchFamily="18" charset="0"/>
              </a:rPr>
              <a:t> Henrik Æ. Pedersen </a:t>
            </a:r>
            <a:endParaRPr lang="da-DK" sz="1400" dirty="0">
              <a:latin typeface="Times New Roman" panose="02020603050405020304" pitchFamily="18" charset="0"/>
              <a:cs typeface="Times New Roman" panose="02020603050405020304" pitchFamily="18" charset="0"/>
            </a:endParaRPr>
          </a:p>
          <a:p>
            <a:pPr algn="ctr">
              <a:spcAft>
                <a:spcPts val="600"/>
              </a:spcAft>
              <a:defRPr sz="1200">
                <a:uFillTx/>
              </a:defRPr>
            </a:pPr>
            <a:r>
              <a:rPr lang="da-DK" dirty="0">
                <a:effectLst/>
                <a:latin typeface="Times New Roman" panose="02020603050405020304" pitchFamily="18" charset="0"/>
                <a:ea typeface="Calibri" panose="020F0502020204030204" pitchFamily="34" charset="0"/>
                <a:cs typeface="Times New Roman" panose="02020603050405020304" pitchFamily="18" charset="0"/>
              </a:rPr>
              <a:t>Select Nature / Royal </a:t>
            </a:r>
            <a:r>
              <a:rPr lang="da-DK" dirty="0" err="1">
                <a:effectLst/>
                <a:latin typeface="Times New Roman" panose="02020603050405020304" pitchFamily="18" charset="0"/>
                <a:ea typeface="Calibri" panose="020F0502020204030204" pitchFamily="34" charset="0"/>
                <a:cs typeface="Times New Roman" panose="02020603050405020304" pitchFamily="18" charset="0"/>
              </a:rPr>
              <a:t>Botanic</a:t>
            </a:r>
            <a:r>
              <a:rPr lang="da-DK" dirty="0">
                <a:effectLst/>
                <a:latin typeface="Times New Roman" panose="02020603050405020304" pitchFamily="18" charset="0"/>
                <a:ea typeface="Calibri" panose="020F0502020204030204" pitchFamily="34" charset="0"/>
                <a:cs typeface="Times New Roman" panose="02020603050405020304" pitchFamily="18" charset="0"/>
              </a:rPr>
              <a:t> Gardens, </a:t>
            </a:r>
            <a:r>
              <a:rPr lang="da-DK" dirty="0" err="1">
                <a:effectLst/>
                <a:latin typeface="Times New Roman" panose="02020603050405020304" pitchFamily="18" charset="0"/>
                <a:ea typeface="Calibri" panose="020F0502020204030204" pitchFamily="34" charset="0"/>
                <a:cs typeface="Times New Roman" panose="02020603050405020304" pitchFamily="18" charset="0"/>
              </a:rPr>
              <a:t>Kew</a:t>
            </a:r>
            <a:r>
              <a:rPr lang="da-DK" dirty="0">
                <a:effectLst/>
                <a:latin typeface="Times New Roman" panose="02020603050405020304" pitchFamily="18" charset="0"/>
                <a:cs typeface="Times New Roman" panose="02020603050405020304" pitchFamily="18" charset="0"/>
              </a:rPr>
              <a:t> </a:t>
            </a:r>
            <a:r>
              <a:rPr lang="da-DK" dirty="0">
                <a:uFillTx/>
              </a:rPr>
              <a:t>____________________________________________________________________________</a:t>
            </a:r>
          </a:p>
        </p:txBody>
      </p:sp>
      <p:sp>
        <p:nvSpPr>
          <p:cNvPr id="130" name="Tekstfelt 5"/>
          <p:cNvSpPr txBox="1">
            <a:spLocks/>
          </p:cNvSpPr>
          <p:nvPr/>
        </p:nvSpPr>
        <p:spPr>
          <a:xfrm>
            <a:off x="718292" y="9523904"/>
            <a:ext cx="6130883" cy="776780"/>
          </a:xfrm>
          <a:prstGeom prst="rect">
            <a:avLst/>
          </a:prstGeom>
          <a:ln w="12700">
            <a:miter lim="400000"/>
          </a:ln>
        </p:spPr>
        <p:txBody>
          <a:bodyPr lIns="49354" tIns="49354" rIns="49354" bIns="49354">
            <a:spAutoFit/>
          </a:bodyPr>
          <a:lstStyle/>
          <a:p>
            <a:pPr>
              <a:defRPr sz="1100">
                <a:uFillTx/>
              </a:defRPr>
            </a:pPr>
            <a:r>
              <a:rPr dirty="0">
                <a:uFillTx/>
              </a:rPr>
              <a:t>________________________________________________________________________________</a:t>
            </a:r>
          </a:p>
          <a:p>
            <a:pPr>
              <a:defRPr sz="1100">
                <a:uFillTx/>
              </a:defRPr>
            </a:pPr>
            <a:r>
              <a:rPr lang="en-US" dirty="0"/>
              <a:t>Natural History Society of Denmark</a:t>
            </a:r>
            <a:r>
              <a:rPr lang="en-US" dirty="0">
                <a:uFillTx/>
              </a:rPr>
              <a:t>, c/o </a:t>
            </a:r>
            <a:r>
              <a:rPr lang="en-US" dirty="0" err="1">
                <a:uFillTx/>
              </a:rPr>
              <a:t>Zoologisk</a:t>
            </a:r>
            <a:r>
              <a:rPr lang="en-US" dirty="0">
                <a:uFillTx/>
              </a:rPr>
              <a:t> Museum</a:t>
            </a:r>
          </a:p>
          <a:p>
            <a:pPr>
              <a:defRPr sz="1100">
                <a:uFillTx/>
              </a:defRPr>
            </a:pPr>
            <a:r>
              <a:rPr dirty="0" err="1">
                <a:uFillTx/>
              </a:rPr>
              <a:t>Universitetsparken</a:t>
            </a:r>
            <a:r>
              <a:rPr dirty="0">
                <a:uFillTx/>
              </a:rPr>
              <a:t> 15, 2100 København Ø </a:t>
            </a: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sp>
        <p:nvSpPr>
          <p:cNvPr id="131" name="Tekstfelt 4"/>
          <p:cNvSpPr txBox="1">
            <a:spLocks/>
          </p:cNvSpPr>
          <p:nvPr/>
        </p:nvSpPr>
        <p:spPr>
          <a:xfrm>
            <a:off x="802376" y="2281030"/>
            <a:ext cx="6048627" cy="3054327"/>
          </a:xfrm>
          <a:prstGeom prst="rect">
            <a:avLst/>
          </a:prstGeom>
          <a:ln w="12700">
            <a:miter lim="400000"/>
          </a:ln>
        </p:spPr>
        <p:txBody>
          <a:bodyPr lIns="49354" tIns="49354" rIns="49354" bIns="49354">
            <a:spAutoFit/>
          </a:bodyPr>
          <a:lstStyle/>
          <a:p>
            <a:pPr algn="just">
              <a:spcAft>
                <a:spcPts val="1200"/>
              </a:spcAft>
            </a:pPr>
            <a:r>
              <a:rPr lang="da-DK" sz="1200" dirty="0">
                <a:effectLst/>
                <a:latin typeface="Times New Roman" panose="02020603050405020304" pitchFamily="18" charset="0"/>
                <a:ea typeface="Calibri" panose="020F0502020204030204" pitchFamily="34" charset="0"/>
              </a:rPr>
              <a:t>Orkidéfamilien – verdens største plantefamilie – er udbredt i alle verdensdele undtagen Antarktis. Den rummer talrige truede arter, en formidabel formrigdom og en vidunderlig vifte af økologiske tilpasninger relateret til alle stadier i planternes livscyklus, fra spiring til bestøvning og frøspredning. Orkidéer er knyttet til religion og overtro, de indtages som føde og medicin, de anvendes til udsmykning og praktiske formål, og de har givet inspiration til kunst og fiktion. Desuden har mange års intensiv forskning skabt indsigt i orkidéernes diversitet og fascinerende naturhistorie. Menneskets interaktion med orkidéer kan spores 2800 år tilbage i tiden, og endnu i dag har disse ”planterigets pandabjørne” stor folkelig appeal. Forholdet har dog ofte været problematisk. I victoriatiden blev navnlig den britiske overklasse som besat af orkidédyrkning, hvilket indebar hensynsløs plyndring af tropiske skove. Dette var dog blot et varsel om en endnu mere kritisk fremtid. I dag ødelægges voksestederne, og orkidéer indsamles illegalt, men der arbejdes også intensivt med bevaring. Truslerne har således medført mange, forskelligartede initiativer til at vende udviklingen – fra fredninger til oprettelse af genbanker samt forsøg på opformering og re-introduktion i naturen. Foredraget lægger sig op ad min seneste bog, ”Orkidéernes verden” (Gyldendal, 2023), men med særlig fokus på tilpasninger, trusler og bevaringstiltag – såvel i troperne som under mere hjemlige himmelstrøg.</a:t>
            </a:r>
          </a:p>
        </p:txBody>
      </p:sp>
      <p:sp>
        <p:nvSpPr>
          <p:cNvPr id="5" name="TextBox 4">
            <a:extLst>
              <a:ext uri="{FF2B5EF4-FFF2-40B4-BE49-F238E27FC236}">
                <a16:creationId xmlns:a16="http://schemas.microsoft.com/office/drawing/2014/main" id="{789A555E-EC2F-1E6A-C48F-B089A490B016}"/>
              </a:ext>
            </a:extLst>
          </p:cNvPr>
          <p:cNvSpPr txBox="1"/>
          <p:nvPr/>
        </p:nvSpPr>
        <p:spPr>
          <a:xfrm>
            <a:off x="3193743" y="8184736"/>
            <a:ext cx="1135908" cy="21544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DK" sz="800" dirty="0">
                <a:solidFill>
                  <a:schemeClr val="bg1"/>
                </a:solidFill>
              </a:rPr>
              <a:t>www.airmauritius</a:t>
            </a:r>
          </a:p>
        </p:txBody>
      </p:sp>
      <p:sp>
        <p:nvSpPr>
          <p:cNvPr id="6" name="TextBox 5">
            <a:extLst>
              <a:ext uri="{FF2B5EF4-FFF2-40B4-BE49-F238E27FC236}">
                <a16:creationId xmlns:a16="http://schemas.microsoft.com/office/drawing/2014/main" id="{FCC1489A-2DFF-218F-7C13-F04AB0C3D391}"/>
              </a:ext>
            </a:extLst>
          </p:cNvPr>
          <p:cNvSpPr txBox="1"/>
          <p:nvPr/>
        </p:nvSpPr>
        <p:spPr>
          <a:xfrm>
            <a:off x="6370120" y="7106182"/>
            <a:ext cx="1135908" cy="21544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DK" sz="800" dirty="0">
                <a:solidFill>
                  <a:schemeClr val="bg1"/>
                </a:solidFill>
              </a:rPr>
              <a:t>Nature</a:t>
            </a:r>
          </a:p>
        </p:txBody>
      </p:sp>
      <p:pic>
        <p:nvPicPr>
          <p:cNvPr id="3" name="Billede 2" descr="Et billede, der indeholder plante, blomst, orkidé, blomsterblad&#10;&#10;Automatisk genereret beskrivelse">
            <a:extLst>
              <a:ext uri="{FF2B5EF4-FFF2-40B4-BE49-F238E27FC236}">
                <a16:creationId xmlns:a16="http://schemas.microsoft.com/office/drawing/2014/main" id="{71A69842-7760-6795-FB1F-ECB945267B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376" y="5642087"/>
            <a:ext cx="3133805" cy="2089203"/>
          </a:xfrm>
          <a:prstGeom prst="rect">
            <a:avLst/>
          </a:prstGeom>
        </p:spPr>
      </p:pic>
      <p:pic>
        <p:nvPicPr>
          <p:cNvPr id="7" name="Billede 6" descr="Et billede, der indeholder orkidé, plante, insekt, hvirvelløse dyr&#10;&#10;Automatisk genereret beskrivelse">
            <a:extLst>
              <a:ext uri="{FF2B5EF4-FFF2-40B4-BE49-F238E27FC236}">
                <a16:creationId xmlns:a16="http://schemas.microsoft.com/office/drawing/2014/main" id="{B5093C7D-FA94-3170-27C9-5209D6B0DD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2383" y="7304496"/>
            <a:ext cx="3166792" cy="2089203"/>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kstfelt 3"/>
          <p:cNvSpPr txBox="1">
            <a:spLocks/>
          </p:cNvSpPr>
          <p:nvPr/>
        </p:nvSpPr>
        <p:spPr>
          <a:xfrm>
            <a:off x="707324" y="534906"/>
            <a:ext cx="6287034" cy="1334754"/>
          </a:xfrm>
          <a:prstGeom prst="rect">
            <a:avLst/>
          </a:prstGeom>
          <a:ln w="12700">
            <a:miter lim="400000"/>
          </a:ln>
        </p:spPr>
        <p:txBody>
          <a:bodyPr wrap="square" lIns="49354" tIns="49354" rIns="49354" bIns="49354">
            <a:spAutoFit/>
          </a:bodyPr>
          <a:lstStyle/>
          <a:p>
            <a:pPr>
              <a:defRPr sz="1100">
                <a:uFillTx/>
              </a:defRPr>
            </a:pPr>
            <a:r>
              <a:rPr dirty="0">
                <a:uFillTx/>
              </a:rPr>
              <a:t>Torsdag d. </a:t>
            </a:r>
            <a:r>
              <a:rPr lang="da-DK" dirty="0"/>
              <a:t>12</a:t>
            </a:r>
            <a:r>
              <a:rPr dirty="0">
                <a:uFillTx/>
              </a:rPr>
              <a:t>/</a:t>
            </a:r>
            <a:r>
              <a:rPr lang="da-DK" dirty="0"/>
              <a:t>12</a:t>
            </a:r>
            <a:r>
              <a:rPr dirty="0">
                <a:uFillTx/>
              </a:rPr>
              <a:t> </a:t>
            </a:r>
            <a:r>
              <a:rPr dirty="0">
                <a:solidFill>
                  <a:schemeClr val="tx1"/>
                </a:solidFill>
                <a:uFillTx/>
              </a:rPr>
              <a:t>kl. </a:t>
            </a:r>
            <a:r>
              <a:rPr dirty="0">
                <a:solidFill>
                  <a:srgbClr val="FF0000"/>
                </a:solidFill>
                <a:uFillTx/>
              </a:rPr>
              <a:t>1</a:t>
            </a:r>
            <a:r>
              <a:rPr lang="da-DK" dirty="0">
                <a:solidFill>
                  <a:srgbClr val="FF0000"/>
                </a:solidFill>
                <a:uFillTx/>
              </a:rPr>
              <a:t>7</a:t>
            </a:r>
            <a:r>
              <a:rPr dirty="0">
                <a:solidFill>
                  <a:srgbClr val="FF0000"/>
                </a:solidFill>
                <a:uFillTx/>
              </a:rPr>
              <a:t>:</a:t>
            </a:r>
            <a:r>
              <a:rPr lang="da-DK" dirty="0">
                <a:solidFill>
                  <a:srgbClr val="FF0000"/>
                </a:solidFill>
                <a:uFillTx/>
              </a:rPr>
              <a:t>0</a:t>
            </a:r>
            <a:r>
              <a:rPr dirty="0">
                <a:solidFill>
                  <a:srgbClr val="FF0000"/>
                </a:solidFill>
                <a:uFillTx/>
              </a:rPr>
              <a:t>0</a:t>
            </a:r>
            <a:r>
              <a:rPr dirty="0">
                <a:solidFill>
                  <a:schemeClr val="tx1"/>
                </a:solidFill>
                <a:uFillTx/>
              </a:rPr>
              <a:t>. </a:t>
            </a:r>
            <a:r>
              <a:rPr dirty="0" err="1">
                <a:uFillTx/>
              </a:rPr>
              <a:t>Universitetsparken</a:t>
            </a:r>
            <a:r>
              <a:rPr dirty="0">
                <a:uFillTx/>
              </a:rPr>
              <a:t> 15</a:t>
            </a:r>
            <a:r>
              <a:rPr lang="en-US" dirty="0">
                <a:uFillTx/>
              </a:rPr>
              <a:t>B</a:t>
            </a:r>
            <a:r>
              <a:rPr dirty="0">
                <a:uFillTx/>
              </a:rPr>
              <a:t>, Bygning 1, Auditorium A, 2100 København Ø </a:t>
            </a:r>
          </a:p>
          <a:p>
            <a:pPr>
              <a:defRPr sz="1100">
                <a:uFillTx/>
              </a:defRPr>
            </a:pPr>
            <a:r>
              <a:rPr dirty="0">
                <a:uFillTx/>
              </a:rPr>
              <a:t> </a:t>
            </a:r>
            <a:endParaRPr sz="1200" dirty="0">
              <a:uFillTx/>
            </a:endParaRPr>
          </a:p>
          <a:p>
            <a:pPr algn="ctr">
              <a:lnSpc>
                <a:spcPct val="107000"/>
              </a:lnSpc>
              <a:spcAft>
                <a:spcPts val="600"/>
              </a:spcAft>
            </a:pPr>
            <a:r>
              <a:rPr lang="da-DK" sz="1800" b="1" kern="100" dirty="0">
                <a:effectLst/>
                <a:latin typeface="Times New Roman" panose="02020603050405020304" pitchFamily="18" charset="0"/>
                <a:ea typeface="Calibri" panose="020F0502020204030204" pitchFamily="34" charset="0"/>
                <a:cs typeface="Times New Roman" panose="02020603050405020304" pitchFamily="18" charset="0"/>
              </a:rPr>
              <a:t>Julemøde 2023 – mindesymposium</a:t>
            </a:r>
          </a:p>
          <a:p>
            <a:pPr algn="ctr"/>
            <a:r>
              <a:rPr lang="da-DK" sz="1600" kern="100" dirty="0">
                <a:effectLst/>
                <a:latin typeface="Times New Roman" panose="02020603050405020304" pitchFamily="18" charset="0"/>
                <a:ea typeface="Calibri" panose="020F0502020204030204" pitchFamily="34" charset="0"/>
                <a:cs typeface="Times New Roman" panose="02020603050405020304" pitchFamily="18" charset="0"/>
              </a:rPr>
              <a:t>Mindesymposium til ære for Professor emeritus Claus Nielsen  </a:t>
            </a:r>
            <a:r>
              <a:rPr lang="en-US" dirty="0">
                <a:uFillTx/>
              </a:rPr>
              <a:t>____________________________________________________</a:t>
            </a:r>
          </a:p>
        </p:txBody>
      </p:sp>
      <p:sp>
        <p:nvSpPr>
          <p:cNvPr id="126" name="Tekstfelt 5"/>
          <p:cNvSpPr txBox="1">
            <a:spLocks/>
          </p:cNvSpPr>
          <p:nvPr/>
        </p:nvSpPr>
        <p:spPr>
          <a:xfrm>
            <a:off x="718292" y="9523904"/>
            <a:ext cx="6130883" cy="776780"/>
          </a:xfrm>
          <a:prstGeom prst="rect">
            <a:avLst/>
          </a:prstGeom>
          <a:ln w="12700">
            <a:miter lim="400000"/>
          </a:ln>
        </p:spPr>
        <p:txBody>
          <a:bodyPr lIns="49354" tIns="49354" rIns="49354" bIns="49354">
            <a:spAutoFit/>
          </a:bodyPr>
          <a:lstStyle/>
          <a:p>
            <a:pPr>
              <a:defRPr sz="1100">
                <a:uFillTx/>
              </a:defRPr>
            </a:pPr>
            <a:r>
              <a:rPr dirty="0">
                <a:uFillTx/>
              </a:rPr>
              <a:t>________________________________________________________________________________</a:t>
            </a:r>
          </a:p>
          <a:p>
            <a:pPr>
              <a:defRPr sz="1100">
                <a:uFillTx/>
              </a:defRPr>
            </a:pPr>
            <a:r>
              <a:rPr lang="en-US" dirty="0"/>
              <a:t>Natural History Society of Denmark</a:t>
            </a:r>
            <a:r>
              <a:rPr lang="en-US" dirty="0">
                <a:uFillTx/>
              </a:rPr>
              <a:t>, c/o </a:t>
            </a:r>
            <a:r>
              <a:rPr lang="en-US" dirty="0" err="1">
                <a:uFillTx/>
              </a:rPr>
              <a:t>Zoologisk</a:t>
            </a:r>
            <a:r>
              <a:rPr lang="en-US" dirty="0">
                <a:uFillTx/>
              </a:rPr>
              <a:t> Museum</a:t>
            </a:r>
          </a:p>
          <a:p>
            <a:pPr>
              <a:defRPr sz="1100">
                <a:uFillTx/>
              </a:defRPr>
            </a:pPr>
            <a:r>
              <a:rPr dirty="0" err="1">
                <a:uFillTx/>
              </a:rPr>
              <a:t>Universitetsparken</a:t>
            </a:r>
            <a:r>
              <a:rPr dirty="0">
                <a:uFillTx/>
              </a:rPr>
              <a:t> 15, 2100 København Ø </a:t>
            </a: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sp>
        <p:nvSpPr>
          <p:cNvPr id="2" name="Tekstfelt 1">
            <a:extLst>
              <a:ext uri="{FF2B5EF4-FFF2-40B4-BE49-F238E27FC236}">
                <a16:creationId xmlns:a16="http://schemas.microsoft.com/office/drawing/2014/main" id="{4D6838FC-CDF6-158F-9C00-053FD294D1AF}"/>
              </a:ext>
            </a:extLst>
          </p:cNvPr>
          <p:cNvSpPr txBox="1"/>
          <p:nvPr/>
        </p:nvSpPr>
        <p:spPr>
          <a:xfrm>
            <a:off x="835916" y="5455633"/>
            <a:ext cx="6013260" cy="30639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9354" tIns="49354" rIns="49354" bIns="49354" numCol="1" rtlCol="0" anchor="t">
            <a:spAutoFit/>
          </a:bodyPr>
          <a:lstStyle/>
          <a:p>
            <a:pPr algn="just">
              <a:lnSpc>
                <a:spcPct val="107000"/>
              </a:lnSpc>
            </a:pPr>
            <a:r>
              <a:rPr lang="da-DK" sz="1200" kern="100" dirty="0">
                <a:effectLst/>
                <a:latin typeface="Times New Roman" panose="02020603050405020304" pitchFamily="18" charset="0"/>
                <a:ea typeface="Calibri" panose="020F0502020204030204" pitchFamily="34" charset="0"/>
                <a:cs typeface="Times New Roman" panose="02020603050405020304" pitchFamily="18" charset="0"/>
              </a:rPr>
              <a:t>En række af Claus Nielsens venner og tidligere studerende vil tegne et portræt af en af vor tids største forskere indenfor den slægtskabsmæssige opbygning af hele dyreriget. Claus Nielsens videnskabelige produktion er anseelig, og han har modtaget adskillige internationale udmærkelser for sit dedikerede, livslange arbejde på at forstå, hvordan evolutionen har tilvejebragt dyrerigets fantastiske diversitet.</a:t>
            </a:r>
          </a:p>
          <a:p>
            <a:pPr algn="just">
              <a:lnSpc>
                <a:spcPct val="107000"/>
              </a:lnSpc>
            </a:pPr>
            <a:endParaRPr lang="da-DK"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da-DK" sz="1200" kern="100" dirty="0">
                <a:effectLst/>
                <a:latin typeface="Times New Roman" panose="02020603050405020304" pitchFamily="18" charset="0"/>
                <a:ea typeface="Calibri" panose="020F0502020204030204" pitchFamily="34" charset="0"/>
                <a:cs typeface="Times New Roman" panose="02020603050405020304" pitchFamily="18" charset="0"/>
              </a:rPr>
              <a:t>Vi vil på hver vores måde belyse forskeren og mennesket Claus Nielsen og fejre hans store videnskabelige bedrifter i hans ånd og måske også synge en lille sang!</a:t>
            </a:r>
          </a:p>
          <a:p>
            <a:pPr algn="just">
              <a:lnSpc>
                <a:spcPct val="107000"/>
              </a:lnSpc>
            </a:pPr>
            <a:endParaRPr lang="da-DK"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endParaRPr lang="da-DK"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da-DK" sz="1200" kern="100" dirty="0">
                <a:effectLst/>
                <a:latin typeface="Times New Roman" panose="02020603050405020304" pitchFamily="18" charset="0"/>
                <a:ea typeface="Calibri" panose="020F0502020204030204" pitchFamily="34" charset="0"/>
                <a:cs typeface="Times New Roman" panose="02020603050405020304" pitchFamily="18" charset="0"/>
              </a:rPr>
              <a:t>Der vil blive serveret en let anretning i mødets pause og efter den sidste taler, vil vi fejre den tilstundende jul med æbleskiver og gløgg som traditionen byder.</a:t>
            </a:r>
          </a:p>
          <a:p>
            <a:pPr algn="just">
              <a:lnSpc>
                <a:spcPct val="107000"/>
              </a:lnSpc>
            </a:pPr>
            <a:endParaRPr lang="da-DK"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endParaRPr lang="da-DK"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da-DK" sz="1200" kern="100" dirty="0">
                <a:effectLst/>
                <a:latin typeface="Times New Roman" panose="02020603050405020304" pitchFamily="18" charset="0"/>
                <a:ea typeface="Calibri" panose="020F0502020204030204" pitchFamily="34" charset="0"/>
                <a:cs typeface="Times New Roman" panose="02020603050405020304" pitchFamily="18" charset="0"/>
              </a:rPr>
              <a:t>Claus Nielsen om mødets tovholder: </a:t>
            </a:r>
            <a:r>
              <a:rPr lang="da-DK" sz="1200" i="1" kern="100" dirty="0">
                <a:effectLst/>
                <a:latin typeface="Times New Roman" panose="02020603050405020304" pitchFamily="18" charset="0"/>
                <a:ea typeface="Calibri" panose="020F0502020204030204" pitchFamily="34" charset="0"/>
                <a:cs typeface="Times New Roman" panose="02020603050405020304" pitchFamily="18" charset="0"/>
              </a:rPr>
              <a:t>”Man kan aldrig vide, hvornår Jette er gravid!” </a:t>
            </a:r>
          </a:p>
        </p:txBody>
      </p:sp>
      <p:pic>
        <p:nvPicPr>
          <p:cNvPr id="3" name="Billede 2" descr="Claus NIELSEN | Professor emeritus | Dr. phil. | University of Copenhagen,  Copenhagen | Natural History Museum of Denmark | Research profile">
            <a:extLst>
              <a:ext uri="{FF2B5EF4-FFF2-40B4-BE49-F238E27FC236}">
                <a16:creationId xmlns:a16="http://schemas.microsoft.com/office/drawing/2014/main" id="{00619DCD-1A51-67CF-D4B3-E341B7406E5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014" y="2357396"/>
            <a:ext cx="2714232" cy="2714232"/>
          </a:xfrm>
          <a:prstGeom prst="rect">
            <a:avLst/>
          </a:prstGeom>
          <a:noFill/>
          <a:ln>
            <a:noFill/>
          </a:ln>
        </p:spPr>
      </p:pic>
      <p:sp>
        <p:nvSpPr>
          <p:cNvPr id="4" name="Tekstfelt 3">
            <a:extLst>
              <a:ext uri="{FF2B5EF4-FFF2-40B4-BE49-F238E27FC236}">
                <a16:creationId xmlns:a16="http://schemas.microsoft.com/office/drawing/2014/main" id="{77FEC612-71F3-00C1-3026-E6387751E6D7}"/>
              </a:ext>
            </a:extLst>
          </p:cNvPr>
          <p:cNvSpPr txBox="1"/>
          <p:nvPr/>
        </p:nvSpPr>
        <p:spPr>
          <a:xfrm>
            <a:off x="3772297" y="2361709"/>
            <a:ext cx="2471344" cy="53055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9354" tIns="49354" rIns="49354" bIns="49354" numCol="1" rtlCol="0" anchor="t">
            <a:spAutoFit/>
          </a:bodyPr>
          <a:lstStyle/>
          <a:p>
            <a:r>
              <a:rPr lang="da-DK" sz="1400" kern="100" dirty="0">
                <a:effectLst/>
                <a:latin typeface="Times New Roman" panose="02020603050405020304" pitchFamily="18" charset="0"/>
                <a:ea typeface="Calibri" panose="020F0502020204030204" pitchFamily="34" charset="0"/>
                <a:cs typeface="Times New Roman" panose="02020603050405020304" pitchFamily="18" charset="0"/>
              </a:rPr>
              <a:t>Professor emeritus Claus Nielsen  </a:t>
            </a:r>
          </a:p>
          <a:p>
            <a:r>
              <a:rPr lang="da-DK" sz="1400" kern="100" dirty="0">
                <a:effectLst/>
                <a:latin typeface="Times New Roman" panose="02020603050405020304" pitchFamily="18" charset="0"/>
                <a:ea typeface="Calibri" panose="020F0502020204030204" pitchFamily="34" charset="0"/>
                <a:cs typeface="Times New Roman" panose="02020603050405020304" pitchFamily="18" charset="0"/>
              </a:rPr>
              <a:t>★28/3 1938 – ✟18/1 2024</a:t>
            </a:r>
          </a:p>
        </p:txBody>
      </p:sp>
      <p:sp>
        <p:nvSpPr>
          <p:cNvPr id="6" name="TextBox 5">
            <a:extLst>
              <a:ext uri="{FF2B5EF4-FFF2-40B4-BE49-F238E27FC236}">
                <a16:creationId xmlns:a16="http://schemas.microsoft.com/office/drawing/2014/main" id="{5E42FFCB-A46C-350C-97B1-B9EB3C57AAF0}"/>
              </a:ext>
            </a:extLst>
          </p:cNvPr>
          <p:cNvSpPr txBox="1"/>
          <p:nvPr/>
        </p:nvSpPr>
        <p:spPr>
          <a:xfrm>
            <a:off x="846883" y="5043981"/>
            <a:ext cx="1394898" cy="2535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9354" tIns="49354" rIns="49354" bIns="49354" numCol="1" rtlCol="0" anchor="t">
            <a:spAutoFit/>
          </a:bodyPr>
          <a:lstStyle/>
          <a:p>
            <a:pPr marL="0" marR="0" indent="0" algn="l" defTabSz="493541" rtl="0" fontAlgn="auto" latinLnBrk="0" hangingPunct="0">
              <a:lnSpc>
                <a:spcPct val="100000"/>
              </a:lnSpc>
              <a:spcBef>
                <a:spcPts val="0"/>
              </a:spcBef>
              <a:spcAft>
                <a:spcPts val="0"/>
              </a:spcAft>
              <a:buFontTx/>
              <a:buNone/>
            </a:pPr>
            <a:r>
              <a:rPr kumimoji="0" lang="en-DK" sz="1000" b="0" i="0" u="none" strike="noStrike" cap="none" spc="0" normalizeH="0" baseline="0" dirty="0">
                <a:ln>
                  <a:noFill/>
                </a:ln>
                <a:solidFill>
                  <a:srgbClr val="000000"/>
                </a:solidFill>
                <a:effectLst/>
                <a:uFillTx/>
                <a:latin typeface="Times New Roman"/>
                <a:ea typeface="Times New Roman"/>
                <a:cs typeface="Times New Roman"/>
                <a:sym typeface="Times New Roman"/>
              </a:rPr>
              <a:t>Billede fra ResearchGate</a:t>
            </a:r>
          </a:p>
        </p:txBody>
      </p:sp>
    </p:spTree>
    <p:extLst>
      <p:ext uri="{BB962C8B-B14F-4D97-AF65-F5344CB8AC3E}">
        <p14:creationId xmlns:p14="http://schemas.microsoft.com/office/powerpoint/2010/main" val="417115727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kstfelt 3"/>
          <p:cNvSpPr txBox="1">
            <a:spLocks/>
          </p:cNvSpPr>
          <p:nvPr/>
        </p:nvSpPr>
        <p:spPr>
          <a:xfrm>
            <a:off x="587325" y="1804463"/>
            <a:ext cx="6381850" cy="6501424"/>
          </a:xfrm>
          <a:prstGeom prst="rect">
            <a:avLst/>
          </a:prstGeom>
          <a:ln w="12700">
            <a:miter lim="400000"/>
          </a:ln>
        </p:spPr>
        <p:txBody>
          <a:bodyPr wrap="square" lIns="49354" tIns="49354" rIns="49354" bIns="49354">
            <a:spAutoFit/>
          </a:bodyPr>
          <a:lstStyle/>
          <a:p>
            <a:pPr algn="just">
              <a:defRPr sz="1600" b="1">
                <a:uFillTx/>
              </a:defRPr>
            </a:pPr>
            <a:r>
              <a:rPr lang="da-DK" dirty="0">
                <a:solidFill>
                  <a:schemeClr val="tx1"/>
                </a:solidFill>
                <a:uFillTx/>
              </a:rPr>
              <a:t>Den Naturhistoriske Rejsefond</a:t>
            </a:r>
          </a:p>
          <a:p>
            <a:pPr algn="just">
              <a:defRPr sz="1600" i="1">
                <a:uFillTx/>
              </a:defRPr>
            </a:pPr>
            <a:r>
              <a:rPr lang="da-DK" sz="1400" dirty="0">
                <a:solidFill>
                  <a:schemeClr val="tx1"/>
                </a:solidFill>
                <a:uFillTx/>
              </a:rPr>
              <a:t>Hermed indkaldes årets ansøgninger til </a:t>
            </a:r>
            <a:r>
              <a:rPr lang="da-DK" sz="1400" dirty="0">
                <a:solidFill>
                  <a:schemeClr val="tx1"/>
                </a:solidFill>
              </a:rPr>
              <a:t>D</a:t>
            </a:r>
            <a:r>
              <a:rPr lang="da-DK" sz="1400" dirty="0">
                <a:solidFill>
                  <a:schemeClr val="tx1"/>
                </a:solidFill>
                <a:uFillTx/>
              </a:rPr>
              <a:t>en Naturhistoriske Rejsefond</a:t>
            </a:r>
          </a:p>
          <a:p>
            <a:pPr algn="just">
              <a:defRPr sz="1200">
                <a:uFillTx/>
              </a:defRPr>
            </a:pPr>
            <a:r>
              <a:rPr lang="da-DK" dirty="0">
                <a:solidFill>
                  <a:schemeClr val="tx1"/>
                </a:solidFill>
                <a:uFillTx/>
              </a:rPr>
              <a:t>__________________________________________________________________________________</a:t>
            </a:r>
          </a:p>
          <a:p>
            <a:pPr algn="just">
              <a:defRPr sz="1200">
                <a:uFillTx/>
              </a:defRPr>
            </a:pPr>
            <a:endParaRPr lang="da-DK" dirty="0">
              <a:solidFill>
                <a:schemeClr val="tx1"/>
              </a:solidFill>
              <a:uFillTx/>
            </a:endParaRPr>
          </a:p>
          <a:p>
            <a:pPr algn="just">
              <a:defRPr sz="1200">
                <a:uFillTx/>
              </a:defRPr>
            </a:pPr>
            <a:r>
              <a:rPr lang="da-DK" dirty="0">
                <a:solidFill>
                  <a:schemeClr val="tx1"/>
                </a:solidFill>
                <a:uFillTx/>
              </a:rPr>
              <a:t>Fonden støtter ifølge sin fundats fortrinsvis yngre medlemmer af Natural </a:t>
            </a:r>
            <a:r>
              <a:rPr lang="da-DK" dirty="0" err="1">
                <a:solidFill>
                  <a:schemeClr val="tx1"/>
                </a:solidFill>
                <a:uFillTx/>
              </a:rPr>
              <a:t>History</a:t>
            </a:r>
            <a:r>
              <a:rPr lang="da-DK" dirty="0">
                <a:solidFill>
                  <a:schemeClr val="tx1"/>
                </a:solidFill>
                <a:uFillTx/>
              </a:rPr>
              <a:t> Society of Denmark naturhistoriske studierejser (dvs., man skal være medlem af foreningen for at kunne søge). Ansøgning sendes til foreningens bestyrelse pr. e-mail til dansknaturhistoriskforening@gmail.com, således at den er fremme senest </a:t>
            </a:r>
            <a:r>
              <a:rPr lang="da-DK" b="1" dirty="0">
                <a:solidFill>
                  <a:schemeClr val="tx1"/>
                </a:solidFill>
                <a:uFillTx/>
              </a:rPr>
              <a:t>d. 1. november 2024</a:t>
            </a:r>
            <a:r>
              <a:rPr lang="da-DK" dirty="0">
                <a:solidFill>
                  <a:schemeClr val="tx1"/>
                </a:solidFill>
                <a:uFillTx/>
              </a:rPr>
              <a:t>. Der kan forventes besked om evt. tildeling af </a:t>
            </a:r>
            <a:r>
              <a:rPr lang="da-DK" dirty="0" err="1">
                <a:solidFill>
                  <a:schemeClr val="tx1"/>
                </a:solidFill>
                <a:uFillTx/>
              </a:rPr>
              <a:t>rejsemidler</a:t>
            </a:r>
            <a:r>
              <a:rPr lang="da-DK" dirty="0">
                <a:solidFill>
                  <a:schemeClr val="tx1"/>
                </a:solidFill>
                <a:uFillTx/>
              </a:rPr>
              <a:t> medio december. Der gøres opmærksom på, at alle medlemmer af foreningen</a:t>
            </a:r>
            <a:r>
              <a:rPr lang="da-DK" b="1" dirty="0">
                <a:solidFill>
                  <a:schemeClr val="tx1"/>
                </a:solidFill>
                <a:uFillTx/>
              </a:rPr>
              <a:t> kan </a:t>
            </a:r>
            <a:r>
              <a:rPr lang="da-DK" dirty="0">
                <a:solidFill>
                  <a:schemeClr val="tx1"/>
                </a:solidFill>
                <a:uFillTx/>
              </a:rPr>
              <a:t>søge, men at tildeling fokuseres på ansøgere med få midler og at Ph.d.-studerende med budget samt naturvidenskabelige ansatte kun undtagelsesvis kan opnå bevilling. </a:t>
            </a:r>
          </a:p>
          <a:p>
            <a:pPr algn="just">
              <a:defRPr sz="1200">
                <a:uFillTx/>
              </a:defRPr>
            </a:pPr>
            <a:endParaRPr lang="da-DK" dirty="0">
              <a:solidFill>
                <a:schemeClr val="tx1"/>
              </a:solidFill>
              <a:uFillTx/>
            </a:endParaRPr>
          </a:p>
          <a:p>
            <a:pPr algn="just">
              <a:defRPr sz="1200">
                <a:uFillTx/>
              </a:defRPr>
            </a:pPr>
            <a:r>
              <a:rPr lang="da-DK" dirty="0">
                <a:solidFill>
                  <a:schemeClr val="tx1"/>
                </a:solidFill>
                <a:uFillTx/>
              </a:rPr>
              <a:t>Ansøgningen skal samles </a:t>
            </a:r>
            <a:r>
              <a:rPr lang="da-DK" dirty="0">
                <a:solidFill>
                  <a:schemeClr val="tx1"/>
                </a:solidFill>
              </a:rPr>
              <a:t>i</a:t>
            </a:r>
            <a:r>
              <a:rPr lang="da-DK" dirty="0">
                <a:solidFill>
                  <a:schemeClr val="tx1"/>
                </a:solidFill>
                <a:uFillTx/>
              </a:rPr>
              <a:t> én pdf fil, som indeholder:</a:t>
            </a:r>
          </a:p>
          <a:p>
            <a:pPr marL="171450" indent="-171450" algn="just">
              <a:buSzPct val="100000"/>
              <a:buChar char="▪"/>
              <a:defRPr sz="1200">
                <a:uFillTx/>
              </a:defRPr>
            </a:pPr>
            <a:r>
              <a:rPr lang="da-DK" dirty="0">
                <a:solidFill>
                  <a:schemeClr val="tx1"/>
                </a:solidFill>
                <a:uFillTx/>
              </a:rPr>
              <a:t> Projektbeskrivelse med redegørelse for rejsens </a:t>
            </a:r>
            <a:r>
              <a:rPr lang="da-DK" dirty="0" err="1">
                <a:solidFill>
                  <a:schemeClr val="tx1"/>
                </a:solidFill>
                <a:uFillTx/>
              </a:rPr>
              <a:t>formål</a:t>
            </a:r>
            <a:r>
              <a:rPr lang="da-DK" dirty="0">
                <a:solidFill>
                  <a:schemeClr val="tx1"/>
                </a:solidFill>
                <a:uFillTx/>
              </a:rPr>
              <a:t> </a:t>
            </a:r>
          </a:p>
          <a:p>
            <a:pPr marL="171450" indent="-171450" algn="just">
              <a:buSzPct val="100000"/>
              <a:buChar char="▪"/>
              <a:defRPr sz="1200">
                <a:uFillTx/>
              </a:defRPr>
            </a:pPr>
            <a:r>
              <a:rPr lang="da-DK" dirty="0">
                <a:solidFill>
                  <a:schemeClr val="tx1"/>
                </a:solidFill>
                <a:uFillTx/>
              </a:rPr>
              <a:t> Budget for rejsen inklusive midler </a:t>
            </a:r>
            <a:r>
              <a:rPr lang="da-DK" dirty="0" err="1">
                <a:solidFill>
                  <a:schemeClr val="tx1"/>
                </a:solidFill>
                <a:uFillTx/>
              </a:rPr>
              <a:t>opnået</a:t>
            </a:r>
            <a:r>
              <a:rPr lang="da-DK" dirty="0">
                <a:solidFill>
                  <a:schemeClr val="tx1"/>
                </a:solidFill>
                <a:uFillTx/>
              </a:rPr>
              <a:t> fra anden side </a:t>
            </a:r>
          </a:p>
          <a:p>
            <a:pPr marL="171450" indent="-171450" algn="just">
              <a:buSzPct val="100000"/>
              <a:buChar char="▪"/>
              <a:defRPr sz="1200">
                <a:uFillTx/>
              </a:defRPr>
            </a:pPr>
            <a:r>
              <a:rPr lang="da-DK" dirty="0">
                <a:solidFill>
                  <a:schemeClr val="tx1"/>
                </a:solidFill>
                <a:uFillTx/>
              </a:rPr>
              <a:t> Ansøgers CV </a:t>
            </a:r>
          </a:p>
          <a:p>
            <a:pPr marL="171450" indent="-171450" algn="just">
              <a:buSzPct val="100000"/>
              <a:buChar char="▪"/>
              <a:defRPr sz="1200">
                <a:uFillTx/>
              </a:defRPr>
            </a:pPr>
            <a:r>
              <a:rPr lang="da-DK" dirty="0">
                <a:solidFill>
                  <a:schemeClr val="tx1"/>
                </a:solidFill>
                <a:uFillTx/>
              </a:rPr>
              <a:t> En udtalelse fra vejleder eller lignende</a:t>
            </a:r>
          </a:p>
          <a:p>
            <a:pPr algn="just">
              <a:defRPr sz="1200">
                <a:uFillTx/>
              </a:defRPr>
            </a:pPr>
            <a:endParaRPr lang="da-DK" dirty="0">
              <a:solidFill>
                <a:schemeClr val="tx1"/>
              </a:solidFill>
              <a:uFillTx/>
            </a:endParaRPr>
          </a:p>
          <a:p>
            <a:pPr algn="just">
              <a:defRPr sz="1200">
                <a:uFillTx/>
              </a:defRPr>
            </a:pPr>
            <a:r>
              <a:rPr lang="da-DK" dirty="0">
                <a:solidFill>
                  <a:schemeClr val="tx1"/>
                </a:solidFill>
                <a:uFillTx/>
              </a:rPr>
              <a:t>Projektbeskrivelse og budget må ikke overstige 2 normalsider og ansøgers CV </a:t>
            </a:r>
            <a:r>
              <a:rPr lang="da-DK" dirty="0" err="1">
                <a:solidFill>
                  <a:schemeClr val="tx1"/>
                </a:solidFill>
                <a:uFillTx/>
              </a:rPr>
              <a:t>maks</a:t>
            </a:r>
            <a:r>
              <a:rPr lang="da-DK" dirty="0">
                <a:solidFill>
                  <a:schemeClr val="tx1"/>
                </a:solidFill>
                <a:uFillTx/>
              </a:rPr>
              <a:t> </a:t>
            </a:r>
            <a:r>
              <a:rPr lang="da-DK" dirty="0">
                <a:solidFill>
                  <a:schemeClr val="tx1"/>
                </a:solidFill>
              </a:rPr>
              <a:t>1</a:t>
            </a:r>
            <a:r>
              <a:rPr lang="da-DK" dirty="0">
                <a:solidFill>
                  <a:schemeClr val="tx1"/>
                </a:solidFill>
                <a:uFillTx/>
              </a:rPr>
              <a:t> normalside. Ansøgningens totale omfang er </a:t>
            </a:r>
            <a:r>
              <a:rPr lang="da-DK" dirty="0" err="1">
                <a:solidFill>
                  <a:schemeClr val="tx1"/>
                </a:solidFill>
                <a:uFillTx/>
              </a:rPr>
              <a:t>således</a:t>
            </a:r>
            <a:r>
              <a:rPr lang="da-DK" dirty="0">
                <a:solidFill>
                  <a:schemeClr val="tx1"/>
                </a:solidFill>
                <a:uFillTx/>
              </a:rPr>
              <a:t> </a:t>
            </a:r>
            <a:r>
              <a:rPr lang="da-DK" dirty="0" err="1">
                <a:solidFill>
                  <a:schemeClr val="tx1"/>
                </a:solidFill>
                <a:uFillTx/>
              </a:rPr>
              <a:t>maks</a:t>
            </a:r>
            <a:r>
              <a:rPr lang="da-DK" dirty="0">
                <a:solidFill>
                  <a:schemeClr val="tx1"/>
                </a:solidFill>
                <a:uFillTx/>
              </a:rPr>
              <a:t> 3 sider samt en anbefaling. </a:t>
            </a:r>
          </a:p>
          <a:p>
            <a:pPr algn="just">
              <a:defRPr sz="1200">
                <a:uFillTx/>
              </a:defRPr>
            </a:pPr>
            <a:endParaRPr lang="da-DK" dirty="0">
              <a:solidFill>
                <a:schemeClr val="tx1"/>
              </a:solidFill>
              <a:uFillTx/>
            </a:endParaRPr>
          </a:p>
          <a:p>
            <a:pPr algn="just">
              <a:defRPr sz="1200">
                <a:uFillTx/>
              </a:defRPr>
            </a:pPr>
            <a:r>
              <a:rPr lang="da-DK" dirty="0">
                <a:solidFill>
                  <a:schemeClr val="tx1"/>
                </a:solidFill>
                <a:uFillTx/>
              </a:rPr>
              <a:t>Der kan kun undtagelsesvis gives mere end kr. 6.000 til en enkelt ansøger. Der gøres opmærksom på, at fonden ikke dækker udgifter til kost. </a:t>
            </a:r>
            <a:endParaRPr lang="da-DK" dirty="0">
              <a:solidFill>
                <a:schemeClr val="tx1"/>
              </a:solidFill>
            </a:endParaRPr>
          </a:p>
          <a:p>
            <a:pPr algn="just">
              <a:defRPr sz="1200">
                <a:uFillTx/>
              </a:defRPr>
            </a:pPr>
            <a:endParaRPr lang="da-DK" sz="1200" b="0" i="0" dirty="0">
              <a:solidFill>
                <a:schemeClr val="tx1"/>
              </a:solidFill>
              <a:effectLst/>
              <a:latin typeface="Times New Roman" panose="02020603050405020304" pitchFamily="18" charset="0"/>
              <a:cs typeface="Times New Roman" panose="02020603050405020304" pitchFamily="18" charset="0"/>
            </a:endParaRPr>
          </a:p>
          <a:p>
            <a:pPr algn="just">
              <a:defRPr sz="1200">
                <a:uFillTx/>
              </a:defRPr>
            </a:pPr>
            <a:r>
              <a:rPr lang="da-DK" sz="1200" dirty="0">
                <a:solidFill>
                  <a:schemeClr val="tx1"/>
                </a:solidFill>
                <a:latin typeface="Times New Roman" panose="02020603050405020304" pitchFamily="18" charset="0"/>
                <a:cs typeface="Times New Roman" panose="02020603050405020304" pitchFamily="18" charset="0"/>
              </a:rPr>
              <a:t>Ved tildeling af fondsmidler forventes det, at modtagere indsender en projektberetning til foreningens årsskrift og/eller digitale platforme, samt holder et foredrag om projektet og turen, hvis inviteres hertil af bestyrelsen. </a:t>
            </a:r>
            <a:endParaRPr lang="da-DK" sz="1200" b="0" i="0" dirty="0">
              <a:solidFill>
                <a:schemeClr val="tx1"/>
              </a:solidFill>
              <a:effectLst/>
              <a:latin typeface="Times New Roman" panose="02020603050405020304" pitchFamily="18" charset="0"/>
              <a:cs typeface="Times New Roman" panose="02020603050405020304" pitchFamily="18" charset="0"/>
            </a:endParaRPr>
          </a:p>
          <a:p>
            <a:pPr algn="just">
              <a:defRPr sz="1200">
                <a:uFillTx/>
              </a:defRPr>
            </a:pPr>
            <a:endParaRPr lang="da-DK" dirty="0">
              <a:solidFill>
                <a:schemeClr val="tx1"/>
              </a:solidFill>
              <a:uFillTx/>
            </a:endParaRPr>
          </a:p>
          <a:p>
            <a:pPr algn="just">
              <a:defRPr sz="1200">
                <a:uFillTx/>
              </a:defRPr>
            </a:pPr>
            <a:r>
              <a:rPr lang="da-DK" dirty="0">
                <a:solidFill>
                  <a:schemeClr val="tx1"/>
                </a:solidFill>
                <a:uFillTx/>
              </a:rPr>
              <a:t>Den Naturhistoriske Rejsefonds (tidligere Rejse- og Ekskursionsfonds) historie </a:t>
            </a:r>
            <a:r>
              <a:rPr lang="da-DK" dirty="0" err="1">
                <a:solidFill>
                  <a:schemeClr val="tx1"/>
                </a:solidFill>
                <a:uFillTx/>
              </a:rPr>
              <a:t>går</a:t>
            </a:r>
            <a:r>
              <a:rPr lang="da-DK" dirty="0">
                <a:solidFill>
                  <a:schemeClr val="tx1"/>
                </a:solidFill>
                <a:uFillTx/>
              </a:rPr>
              <a:t> tilbage til 1905, og den blev i sin nuværende form stiftet i 1956, med nye vedtægter vedtaget i 2021 (kan findes her: </a:t>
            </a:r>
            <a:r>
              <a:rPr lang="da-DK" dirty="0">
                <a:solidFill>
                  <a:schemeClr val="tx1"/>
                </a:solidFill>
                <a:uFillTx/>
                <a:hlinkClick r:id="rId2"/>
              </a:rPr>
              <a:t>https://dnf.ku.dk/legater/</a:t>
            </a:r>
            <a:r>
              <a:rPr lang="da-DK" dirty="0">
                <a:solidFill>
                  <a:schemeClr val="tx1"/>
                </a:solidFill>
                <a:uFillTx/>
              </a:rPr>
              <a:t>). De </a:t>
            </a:r>
            <a:r>
              <a:rPr lang="da-DK" dirty="0" err="1">
                <a:solidFill>
                  <a:schemeClr val="tx1"/>
                </a:solidFill>
                <a:uFillTx/>
              </a:rPr>
              <a:t>årlige</a:t>
            </a:r>
            <a:r>
              <a:rPr lang="da-DK" dirty="0">
                <a:solidFill>
                  <a:schemeClr val="tx1"/>
                </a:solidFill>
                <a:uFillTx/>
              </a:rPr>
              <a:t> legatuddelinger finansieres af fondens formue. Bestyrelsen for Natural </a:t>
            </a:r>
            <a:r>
              <a:rPr lang="da-DK" dirty="0" err="1">
                <a:solidFill>
                  <a:schemeClr val="tx1"/>
                </a:solidFill>
                <a:uFillTx/>
              </a:rPr>
              <a:t>History</a:t>
            </a:r>
            <a:r>
              <a:rPr lang="da-DK" dirty="0">
                <a:solidFill>
                  <a:schemeClr val="tx1"/>
                </a:solidFill>
                <a:uFillTx/>
              </a:rPr>
              <a:t> Society of Denmark fungerer tillige som fondens bestyrelse. </a:t>
            </a:r>
          </a:p>
          <a:p>
            <a:pPr algn="just">
              <a:defRPr sz="1200">
                <a:uFillTx/>
              </a:defRPr>
            </a:pPr>
            <a:endParaRPr lang="da-DK" dirty="0">
              <a:solidFill>
                <a:schemeClr val="tx1"/>
              </a:solidFill>
              <a:uFillTx/>
            </a:endParaRPr>
          </a:p>
          <a:p>
            <a:pPr algn="just">
              <a:defRPr sz="1200">
                <a:uFillTx/>
              </a:defRPr>
            </a:pPr>
            <a:r>
              <a:rPr lang="da-DK" dirty="0">
                <a:solidFill>
                  <a:schemeClr val="tx1"/>
                </a:solidFill>
                <a:uFillTx/>
              </a:rPr>
              <a:t>Ved spørgsmål </a:t>
            </a:r>
            <a:r>
              <a:rPr lang="da-DK" dirty="0">
                <a:solidFill>
                  <a:schemeClr val="tx1"/>
                </a:solidFill>
              </a:rPr>
              <a:t>k</a:t>
            </a:r>
            <a:r>
              <a:rPr lang="da-DK" dirty="0">
                <a:solidFill>
                  <a:schemeClr val="tx1"/>
                </a:solidFill>
                <a:uFillTx/>
              </a:rPr>
              <a:t>ontakt: dansknaturhistoriskforening@gmail.com </a:t>
            </a:r>
          </a:p>
        </p:txBody>
      </p:sp>
      <p:sp>
        <p:nvSpPr>
          <p:cNvPr id="143" name="Tekstfelt 4"/>
          <p:cNvSpPr txBox="1">
            <a:spLocks/>
          </p:cNvSpPr>
          <p:nvPr/>
        </p:nvSpPr>
        <p:spPr>
          <a:xfrm>
            <a:off x="707324" y="9216812"/>
            <a:ext cx="6130884" cy="854775"/>
          </a:xfrm>
          <a:prstGeom prst="rect">
            <a:avLst/>
          </a:prstGeom>
          <a:ln w="12700">
            <a:miter lim="400000"/>
          </a:ln>
        </p:spPr>
        <p:txBody>
          <a:bodyPr lIns="49354" tIns="49354" rIns="49354" bIns="49354">
            <a:spAutoFit/>
          </a:bodyPr>
          <a:lstStyle/>
          <a:p>
            <a:pPr>
              <a:defRPr sz="1100">
                <a:uFillTx/>
              </a:defRPr>
            </a:pPr>
            <a:r>
              <a:rPr>
                <a:uFillTx/>
              </a:rPr>
              <a:t>________________________________________________________________________________</a:t>
            </a:r>
          </a:p>
          <a:p>
            <a:pPr>
              <a:defRPr sz="1100">
                <a:uFillTx/>
              </a:defRPr>
            </a:pPr>
            <a:r>
              <a:rPr>
                <a:uFillTx/>
              </a:rPr>
              <a:t>Dansk Naturhistorisk Forening, c/o Zoologisk Museum</a:t>
            </a:r>
          </a:p>
          <a:p>
            <a:pPr>
              <a:defRPr sz="1100">
                <a:uFillTx/>
              </a:defRPr>
            </a:pPr>
            <a:r>
              <a:rPr>
                <a:uFillTx/>
              </a:rPr>
              <a:t>Universitetsparken 15, 2100 København Ø </a:t>
            </a:r>
          </a:p>
          <a:p>
            <a:pPr>
              <a:defRPr sz="1100">
                <a:uFillTx/>
              </a:defRPr>
            </a:pPr>
            <a:r>
              <a:rPr>
                <a:uFillTx/>
              </a:rPr>
              <a:t>DNF@snm.ku.dk; www.snm.ku.dk/dnf/  </a:t>
            </a:r>
          </a:p>
        </p:txBody>
      </p:sp>
      <p:pic>
        <p:nvPicPr>
          <p:cNvPr id="2" name="Picture 1" descr="Diagram&#10;&#10;Description automatically generated">
            <a:extLst>
              <a:ext uri="{FF2B5EF4-FFF2-40B4-BE49-F238E27FC236}">
                <a16:creationId xmlns:a16="http://schemas.microsoft.com/office/drawing/2014/main" id="{922269C7-3C86-0F78-761A-518228182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2334" y="187973"/>
            <a:ext cx="1239957" cy="1361657"/>
          </a:xfrm>
          <a:prstGeom prst="rect">
            <a:avLst/>
          </a:prstGeom>
        </p:spPr>
      </p:pic>
      <p:pic>
        <p:nvPicPr>
          <p:cNvPr id="5" name="Billede 2">
            <a:extLst>
              <a:ext uri="{FF2B5EF4-FFF2-40B4-BE49-F238E27FC236}">
                <a16:creationId xmlns:a16="http://schemas.microsoft.com/office/drawing/2014/main" id="{B9C058B5-63C8-65D6-9475-26F12C2DE033}"/>
              </a:ext>
            </a:extLst>
          </p:cNvPr>
          <p:cNvPicPr>
            <a:picLocks noChangeAspect="1"/>
          </p:cNvPicPr>
          <p:nvPr/>
        </p:nvPicPr>
        <p:blipFill rotWithShape="1">
          <a:blip r:embed="rId4">
            <a:alphaModFix amt="87000"/>
          </a:blip>
          <a:srcRect l="15456" b="28213"/>
          <a:stretch/>
        </p:blipFill>
        <p:spPr>
          <a:xfrm>
            <a:off x="4802215" y="7989732"/>
            <a:ext cx="1929341" cy="1227080"/>
          </a:xfrm>
          <a:prstGeom prst="rect">
            <a:avLst/>
          </a:prstGeom>
        </p:spPr>
      </p:pic>
    </p:spTree>
    <p:extLst>
      <p:ext uri="{BB962C8B-B14F-4D97-AF65-F5344CB8AC3E}">
        <p14:creationId xmlns:p14="http://schemas.microsoft.com/office/powerpoint/2010/main" val="119365465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C9EABA66-D261-4004-A22F-0CB2A25A52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4728" y="187973"/>
            <a:ext cx="1337564" cy="1468844"/>
          </a:xfrm>
          <a:prstGeom prst="rect">
            <a:avLst/>
          </a:prstGeom>
        </p:spPr>
      </p:pic>
      <p:sp>
        <p:nvSpPr>
          <p:cNvPr id="3" name="Tekstfelt 3">
            <a:extLst>
              <a:ext uri="{FF2B5EF4-FFF2-40B4-BE49-F238E27FC236}">
                <a16:creationId xmlns:a16="http://schemas.microsoft.com/office/drawing/2014/main" id="{027CB685-3AD9-4231-8239-67DF59858D1A}"/>
              </a:ext>
            </a:extLst>
          </p:cNvPr>
          <p:cNvSpPr txBox="1"/>
          <p:nvPr/>
        </p:nvSpPr>
        <p:spPr>
          <a:xfrm>
            <a:off x="604520" y="1339952"/>
            <a:ext cx="6358655" cy="5784634"/>
          </a:xfrm>
          <a:prstGeom prst="rect">
            <a:avLst/>
          </a:prstGeom>
          <a:noFill/>
        </p:spPr>
        <p:txBody>
          <a:bodyPr wrap="square" lIns="99542" tIns="49771" rIns="99542" bIns="49771" rtlCol="0">
            <a:spAutoFit/>
          </a:bodyPr>
          <a:lstStyle/>
          <a:p>
            <a:pPr algn="just"/>
            <a:r>
              <a:rPr lang="da-DK" b="1" dirty="0"/>
              <a:t>Bliv medlem / betaling af kontingent 2024</a:t>
            </a:r>
          </a:p>
          <a:p>
            <a:pPr algn="just"/>
            <a:r>
              <a:rPr lang="da-DK" sz="1300" dirty="0"/>
              <a:t>_________________________________________________________________________</a:t>
            </a:r>
          </a:p>
          <a:p>
            <a:pPr algn="just"/>
            <a:endParaRPr lang="sv-SE" sz="1200" dirty="0"/>
          </a:p>
          <a:p>
            <a:pPr>
              <a:lnSpc>
                <a:spcPct val="107000"/>
              </a:lnSpc>
              <a:spcAft>
                <a:spcPts val="800"/>
              </a:spcAft>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Da foreningen desværre ikke længere kan udsende girokort til opkrævning af kontingent fra vore medlemmer, er vi overgået til kontingentbetaling udelukkende via bankoverførsel.</a:t>
            </a:r>
          </a:p>
          <a:p>
            <a:pPr>
              <a:lnSpc>
                <a:spcPct val="107000"/>
              </a:lnSpc>
              <a:spcAft>
                <a:spcPts val="800"/>
              </a:spcAft>
            </a:pPr>
            <a:r>
              <a:rPr lang="da-DK" sz="1200" dirty="0"/>
              <a:t>Det er muligt at indbetale kontingent til foreningens konto på: </a:t>
            </a:r>
          </a:p>
          <a:p>
            <a:pPr algn="l" rtl="0">
              <a:spcBef>
                <a:spcPts val="0"/>
              </a:spcBef>
              <a:spcAft>
                <a:spcPts val="0"/>
              </a:spcAft>
            </a:pPr>
            <a:r>
              <a:rPr lang="nn-NO" sz="1200" b="0" i="0" dirty="0">
                <a:solidFill>
                  <a:srgbClr val="222222"/>
                </a:solidFill>
                <a:effectLst/>
                <a:latin typeface="Times New Roman" panose="02020603050405020304" pitchFamily="18" charset="0"/>
                <a:cs typeface="Times New Roman" panose="02020603050405020304" pitchFamily="18" charset="0"/>
              </a:rPr>
              <a:t>Reg. nr.: 1551 Konto nr.: 2022494</a:t>
            </a:r>
          </a:p>
          <a:p>
            <a:pPr algn="just"/>
            <a:endParaRPr lang="da-DK" sz="1200" dirty="0"/>
          </a:p>
          <a:p>
            <a:pPr algn="just"/>
            <a:r>
              <a:rPr lang="da-DK" sz="1200" b="1" dirty="0">
                <a:solidFill>
                  <a:schemeClr val="tx1"/>
                </a:solidFill>
              </a:rPr>
              <a:t>Opgiv venligst navn og medlemstype ved betaling. </a:t>
            </a:r>
            <a:endParaRPr lang="da-DK" sz="1200" b="1" dirty="0"/>
          </a:p>
          <a:p>
            <a:pPr algn="just"/>
            <a:endParaRPr lang="da-DK" sz="1200" dirty="0"/>
          </a:p>
          <a:p>
            <a:pPr algn="just"/>
            <a:r>
              <a:rPr lang="da-DK" sz="1200" b="1" dirty="0"/>
              <a:t>Medlemstyper og kontingentsatser: </a:t>
            </a:r>
          </a:p>
          <a:p>
            <a:pPr algn="just"/>
            <a:r>
              <a:rPr lang="da-DK" sz="1200" dirty="0"/>
              <a:t>Ordinære medlemmer:		200 DKK</a:t>
            </a:r>
          </a:p>
          <a:p>
            <a:pPr algn="just"/>
            <a:r>
              <a:rPr lang="da-DK" sz="1200" dirty="0"/>
              <a:t>Par (samboende): 		250 DKK</a:t>
            </a:r>
          </a:p>
          <a:p>
            <a:pPr algn="just"/>
            <a:r>
              <a:rPr lang="da-DK" sz="1200" dirty="0"/>
              <a:t>Studerende: 			  25 DKK</a:t>
            </a:r>
          </a:p>
          <a:p>
            <a:pPr algn="just"/>
            <a:r>
              <a:rPr lang="da-DK" sz="1200" dirty="0"/>
              <a:t>Pensionister: 			150 DKK</a:t>
            </a:r>
          </a:p>
          <a:p>
            <a:pPr algn="just"/>
            <a:endParaRPr lang="da-DK" sz="1200" dirty="0"/>
          </a:p>
          <a:p>
            <a:pPr algn="just"/>
            <a:r>
              <a:rPr lang="da-DK" sz="1200" dirty="0">
                <a:effectLst/>
                <a:latin typeface="Times New Roman" panose="02020603050405020304" pitchFamily="18" charset="0"/>
                <a:ea typeface="Calibri" panose="020F0502020204030204" pitchFamily="34" charset="0"/>
                <a:cs typeface="Times New Roman" panose="02020603050405020304" pitchFamily="18" charset="0"/>
              </a:rPr>
              <a:t>Alle vore fantastiske æresmedlemmer (medlemskab i mere end 50 år!) betaler ikke kontingent, MEN det forhindrer dem jo ikke i at donere et valgfrit beløb til foreningens fortsatte virke :o) Hermed en venlig opfordring til æresmedlemmerne til at hjælpe os til at drive foreningen videre. </a:t>
            </a:r>
            <a:endParaRPr lang="da-DK" sz="1200" dirty="0"/>
          </a:p>
          <a:p>
            <a:pPr algn="just"/>
            <a:endParaRPr lang="da-DK" sz="1200" dirty="0"/>
          </a:p>
          <a:p>
            <a:pPr algn="just"/>
            <a:r>
              <a:rPr lang="da-DK" sz="1200" dirty="0"/>
              <a:t>Indbetalingsfristen for nuværende medlemmers kontingent er d. 1. april 2024, men man kan melde sig ind i foreningen hele året.</a:t>
            </a:r>
          </a:p>
          <a:p>
            <a:pPr>
              <a:lnSpc>
                <a:spcPct val="107000"/>
              </a:lnSpc>
              <a:spcAft>
                <a:spcPts val="800"/>
              </a:spcAft>
            </a:pPr>
            <a:endParaRPr lang="da-DK"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da-DK" sz="1300" dirty="0"/>
          </a:p>
          <a:p>
            <a:pPr algn="just"/>
            <a:r>
              <a:rPr lang="da-DK" sz="1200" b="1" dirty="0">
                <a:solidFill>
                  <a:schemeClr val="tx1"/>
                </a:solidFill>
              </a:rPr>
              <a:t>Vi opfordrer alle medlemmer til at blive registreret på vores e-mail medlemsliste ved at skrive en mail til: </a:t>
            </a:r>
            <a:r>
              <a:rPr lang="en-DK"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en-US" sz="1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Så</a:t>
            </a:r>
            <a:r>
              <a:rPr lang="en-US" sz="1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sender vi </a:t>
            </a:r>
            <a:r>
              <a:rPr lang="en-US" sz="12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programmet</a:t>
            </a:r>
            <a:r>
              <a:rPr lang="en-US" sz="1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digital </a:t>
            </a:r>
            <a:r>
              <a:rPr lang="en-US" sz="1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 </a:t>
            </a:r>
            <a:endParaRPr lang="en-US" sz="1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endParaRPr lang="da-DK" sz="1300"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ekstfelt 5"/>
          <p:cNvSpPr txBox="1">
            <a:spLocks/>
          </p:cNvSpPr>
          <p:nvPr/>
        </p:nvSpPr>
        <p:spPr>
          <a:xfrm>
            <a:off x="718292" y="9523904"/>
            <a:ext cx="6130883" cy="776780"/>
          </a:xfrm>
          <a:prstGeom prst="rect">
            <a:avLst/>
          </a:prstGeom>
          <a:ln w="12700">
            <a:miter lim="400000"/>
          </a:ln>
        </p:spPr>
        <p:txBody>
          <a:bodyPr lIns="49354" tIns="49354" rIns="49354" bIns="49354">
            <a:spAutoFit/>
          </a:bodyPr>
          <a:lstStyle/>
          <a:p>
            <a:pPr>
              <a:defRPr sz="1100">
                <a:uFillTx/>
              </a:defRPr>
            </a:pPr>
            <a:r>
              <a:rPr dirty="0">
                <a:uFillTx/>
              </a:rPr>
              <a:t>________________________________________________________________________________</a:t>
            </a:r>
          </a:p>
          <a:p>
            <a:pPr>
              <a:defRPr sz="1100">
                <a:uFillTx/>
              </a:defRPr>
            </a:pPr>
            <a:r>
              <a:rPr lang="en-US" dirty="0"/>
              <a:t>Natural History Society of Denmark</a:t>
            </a:r>
            <a:r>
              <a:rPr lang="en-US" dirty="0">
                <a:uFillTx/>
              </a:rPr>
              <a:t>, c/o </a:t>
            </a:r>
            <a:r>
              <a:rPr lang="en-US" dirty="0" err="1">
                <a:uFillTx/>
              </a:rPr>
              <a:t>Zoologisk</a:t>
            </a:r>
            <a:r>
              <a:rPr lang="en-US" dirty="0">
                <a:uFillTx/>
              </a:rPr>
              <a:t> Museum</a:t>
            </a:r>
          </a:p>
          <a:p>
            <a:pPr>
              <a:defRPr sz="1100">
                <a:uFillTx/>
              </a:defRPr>
            </a:pPr>
            <a:r>
              <a:rPr dirty="0" err="1">
                <a:uFillTx/>
              </a:rPr>
              <a:t>Universitetsparken</a:t>
            </a:r>
            <a:r>
              <a:rPr dirty="0">
                <a:uFillTx/>
              </a:rPr>
              <a:t> 15, 2100 København Ø </a:t>
            </a:r>
          </a:p>
          <a:p>
            <a:pPr>
              <a:defRPr sz="1100">
                <a:uFillTx/>
              </a:defRPr>
            </a:pPr>
            <a:r>
              <a:rPr lang="en-DK" sz="1100" dirty="0">
                <a:effectLst/>
                <a:latin typeface="Times New Roman" panose="02020603050405020304" pitchFamily="18" charset="0"/>
                <a:ea typeface="Calibri" panose="020F0502020204030204" pitchFamily="34" charset="0"/>
                <a:cs typeface="Times New Roman" panose="02020603050405020304" pitchFamily="18" charset="0"/>
              </a:rPr>
              <a:t>dansknaturhistoriskforening@gmail.com</a:t>
            </a:r>
            <a:r>
              <a:rPr lang="da-DK" dirty="0">
                <a:uFillTx/>
              </a:rPr>
              <a:t>; www.snm.ku.dk/dnf/  </a:t>
            </a:r>
          </a:p>
        </p:txBody>
      </p:sp>
      <p:pic>
        <p:nvPicPr>
          <p:cNvPr id="13" name="image1.png">
            <a:extLst>
              <a:ext uri="{FF2B5EF4-FFF2-40B4-BE49-F238E27FC236}">
                <a16:creationId xmlns:a16="http://schemas.microsoft.com/office/drawing/2014/main" id="{3F17FFF9-C9CC-F797-4C70-1F1FF514CD4B}"/>
              </a:ext>
            </a:extLst>
          </p:cNvPr>
          <p:cNvPicPr/>
          <p:nvPr/>
        </p:nvPicPr>
        <p:blipFill>
          <a:blip r:embed="rId2"/>
          <a:srcRect/>
          <a:stretch>
            <a:fillRect/>
          </a:stretch>
        </p:blipFill>
        <p:spPr>
          <a:xfrm>
            <a:off x="718292" y="1970012"/>
            <a:ext cx="5977255" cy="3227070"/>
          </a:xfrm>
          <a:prstGeom prst="rect">
            <a:avLst/>
          </a:prstGeom>
          <a:ln/>
        </p:spPr>
      </p:pic>
      <p:sp>
        <p:nvSpPr>
          <p:cNvPr id="14" name="Tekstfelt 13">
            <a:extLst>
              <a:ext uri="{FF2B5EF4-FFF2-40B4-BE49-F238E27FC236}">
                <a16:creationId xmlns:a16="http://schemas.microsoft.com/office/drawing/2014/main" id="{E6CDA26F-D2A1-00DD-85C3-185C50BDEFDE}"/>
              </a:ext>
            </a:extLst>
          </p:cNvPr>
          <p:cNvSpPr txBox="1"/>
          <p:nvPr/>
        </p:nvSpPr>
        <p:spPr>
          <a:xfrm>
            <a:off x="645669" y="922395"/>
            <a:ext cx="5299813" cy="10383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9354" tIns="49354" rIns="49354" bIns="49354" numCol="1" rtlCol="0" anchor="t">
            <a:spAutoFit/>
          </a:bodyPr>
          <a:lstStyle/>
          <a:p>
            <a:pPr>
              <a:spcAft>
                <a:spcPts val="600"/>
              </a:spcAft>
            </a:pPr>
            <a:r>
              <a:rPr lang="da-DK" sz="1800" b="1" dirty="0">
                <a:effectLst/>
                <a:latin typeface="Times New Roman" panose="02020603050405020304" pitchFamily="18" charset="0"/>
                <a:ea typeface="Arial" panose="020B0604020202020204" pitchFamily="34" charset="0"/>
                <a:cs typeface="Times New Roman" panose="02020603050405020304" pitchFamily="18" charset="0"/>
              </a:rPr>
              <a:t>Find vej til Foredrag i NHS-DK i Universitetsparken</a:t>
            </a:r>
          </a:p>
          <a:p>
            <a:pPr>
              <a:spcAft>
                <a:spcPts val="600"/>
              </a:spcAft>
            </a:pPr>
            <a:r>
              <a:rPr lang="en-GB" sz="1400" dirty="0" err="1">
                <a:uFillTx/>
              </a:rPr>
              <a:t>Universitetsparken</a:t>
            </a:r>
            <a:r>
              <a:rPr lang="en-GB" sz="1400" dirty="0">
                <a:uFillTx/>
              </a:rPr>
              <a:t> 15B, </a:t>
            </a:r>
            <a:r>
              <a:rPr lang="en-GB" sz="1400" dirty="0" err="1">
                <a:uFillTx/>
              </a:rPr>
              <a:t>Bygning</a:t>
            </a:r>
            <a:r>
              <a:rPr lang="en-GB" sz="1400" dirty="0">
                <a:uFillTx/>
              </a:rPr>
              <a:t> 1, Auditorium A, 2100 </a:t>
            </a:r>
            <a:r>
              <a:rPr lang="en-GB" sz="1400" dirty="0" err="1">
                <a:uFillTx/>
              </a:rPr>
              <a:t>København</a:t>
            </a:r>
            <a:r>
              <a:rPr lang="en-GB" sz="1400" dirty="0">
                <a:uFillTx/>
              </a:rPr>
              <a:t> </a:t>
            </a:r>
            <a:r>
              <a:rPr lang="en-GB" sz="1400" dirty="0" err="1">
                <a:uFillTx/>
              </a:rPr>
              <a:t>Ø</a:t>
            </a:r>
            <a:r>
              <a:rPr lang="en-GB" sz="1400" dirty="0">
                <a:uFillTx/>
              </a:rPr>
              <a:t> </a:t>
            </a:r>
          </a:p>
          <a:p>
            <a:pPr>
              <a:spcAft>
                <a:spcPts val="600"/>
              </a:spcAft>
            </a:pPr>
            <a:endParaRPr lang="da-DK" sz="1400" b="1" dirty="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16" name="Billede 15" descr="Et billede, der indeholder udendørs, træ, skærmbillede, hus&#10;&#10;Automatisk genereret beskrivelse">
            <a:extLst>
              <a:ext uri="{FF2B5EF4-FFF2-40B4-BE49-F238E27FC236}">
                <a16:creationId xmlns:a16="http://schemas.microsoft.com/office/drawing/2014/main" id="{F5E69188-5934-939D-4305-484F019B70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69" y="5768490"/>
            <a:ext cx="5977255" cy="3312570"/>
          </a:xfrm>
          <a:prstGeom prst="rect">
            <a:avLst/>
          </a:prstGeom>
        </p:spPr>
      </p:pic>
      <p:pic>
        <p:nvPicPr>
          <p:cNvPr id="2" name="Picture 1" descr="Diagram&#10;&#10;Description automatically generated">
            <a:extLst>
              <a:ext uri="{FF2B5EF4-FFF2-40B4-BE49-F238E27FC236}">
                <a16:creationId xmlns:a16="http://schemas.microsoft.com/office/drawing/2014/main" id="{CF6392CC-035A-FE99-150E-C29EDC7841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9032" y="187973"/>
            <a:ext cx="1337564" cy="1468844"/>
          </a:xfrm>
          <a:prstGeom prst="rect">
            <a:avLst/>
          </a:prstGeom>
        </p:spPr>
      </p:pic>
    </p:spTree>
    <p:extLst>
      <p:ext uri="{BB962C8B-B14F-4D97-AF65-F5344CB8AC3E}">
        <p14:creationId xmlns:p14="http://schemas.microsoft.com/office/powerpoint/2010/main" val="504333683"/>
      </p:ext>
    </p:extLst>
  </p:cSld>
  <p:clrMapOvr>
    <a:masterClrMapping/>
  </p:clrMapOvr>
  <p:transition spd="med"/>
</p:sld>
</file>

<file path=ppt/theme/theme1.xml><?xml version="1.0" encoding="utf-8"?>
<a:theme xmlns:a="http://schemas.openxmlformats.org/drawingml/2006/main" name="Kontortema">
  <a:themeElements>
    <a:clrScheme name="Kontortema">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Kontortema">
      <a:majorFont>
        <a:latin typeface="Calibri"/>
        <a:ea typeface="Calibri"/>
        <a:cs typeface="Calibri"/>
      </a:majorFont>
      <a:minorFont>
        <a:latin typeface="Calibri"/>
        <a:ea typeface="Calibri"/>
        <a:cs typeface="Calibri"/>
      </a:minorFont>
    </a:fontScheme>
    <a:fmtScheme name="Kontor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5400000" rotWithShape="0">
              <a:srgbClr val="000000">
                <a:alpha val="35000"/>
              </a:srgbClr>
            </a:outerShdw>
          </a:effectLst>
        </a:effectStyle>
        <a:effectStyle>
          <a:effectLst>
            <a:outerShdw blurRad="38100" dist="12700" dir="5400000" rotWithShape="0">
              <a:srgbClr val="000000">
                <a:alpha val="35000"/>
              </a:srgbClr>
            </a:outerShdw>
          </a:effectLst>
        </a:effectStyle>
        <a:effectStyle>
          <a:effectLst>
            <a:outerShdw blurRad="381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12700" dir="5400000" rotWithShape="0">
            <a:srgbClr val="000000">
              <a:alpha val="35000"/>
            </a:srgbClr>
          </a:outerShdw>
        </a:effectLst>
      </a:spPr>
      <a:bodyPr rot="0" spcFirstLastPara="1" vertOverflow="overflow" horzOverflow="overflow" vert="horz" wrap="square" lIns="49354" tIns="49354" rIns="49354" bIns="49354" numCol="1" rtlCol="0" anchor="ctr">
        <a:spAutoFit/>
      </a:bodyPr>
      <a:lstStyle>
        <a:defPPr marL="0" marR="0" indent="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38000"/>
            </a:srgbClr>
          </a:outerShdw>
        </a:effectLst>
      </a:spPr>
      <a:bodyPr rot="0" spcFirstLastPara="1" vertOverflow="overflow" horzOverflow="overflow" vert="horz" wrap="square" lIns="91439" tIns="45719" rIns="91439" bIns="45719" numCol="1" rtlCol="0" anchor="t">
        <a:noAutofit/>
      </a:bodyPr>
      <a:lstStyle>
        <a:def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9354" tIns="49354" rIns="49354" bIns="49354" numCol="1" rtlCol="0" anchor="t">
        <a:spAutoFit/>
      </a:bodyPr>
      <a:lstStyle>
        <a:defPPr marL="0" marR="0" indent="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Kontortema">
  <a:themeElements>
    <a:clrScheme name="Kontortema">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Kontortema">
      <a:majorFont>
        <a:latin typeface="Calibri"/>
        <a:ea typeface="Calibri"/>
        <a:cs typeface="Calibri"/>
      </a:majorFont>
      <a:minorFont>
        <a:latin typeface="Calibri"/>
        <a:ea typeface="Calibri"/>
        <a:cs typeface="Calibri"/>
      </a:minorFont>
    </a:fontScheme>
    <a:fmtScheme name="Kontor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5400000" rotWithShape="0">
              <a:srgbClr val="000000">
                <a:alpha val="35000"/>
              </a:srgbClr>
            </a:outerShdw>
          </a:effectLst>
        </a:effectStyle>
        <a:effectStyle>
          <a:effectLst>
            <a:outerShdw blurRad="38100" dist="12700" dir="5400000" rotWithShape="0">
              <a:srgbClr val="000000">
                <a:alpha val="35000"/>
              </a:srgbClr>
            </a:outerShdw>
          </a:effectLst>
        </a:effectStyle>
        <a:effectStyle>
          <a:effectLst>
            <a:outerShdw blurRad="381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12700" dir="5400000" rotWithShape="0">
            <a:srgbClr val="000000">
              <a:alpha val="35000"/>
            </a:srgbClr>
          </a:outerShdw>
        </a:effectLst>
      </a:spPr>
      <a:bodyPr rot="0" spcFirstLastPara="1" vertOverflow="overflow" horzOverflow="overflow" vert="horz" wrap="square" lIns="49354" tIns="49354" rIns="49354" bIns="49354" numCol="1" rtlCol="0" anchor="ctr">
        <a:spAutoFit/>
      </a:bodyPr>
      <a:lstStyle>
        <a:defPPr marL="0" marR="0" indent="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38000"/>
            </a:srgbClr>
          </a:outerShdw>
        </a:effectLst>
      </a:spPr>
      <a:bodyPr rot="0" spcFirstLastPara="1" vertOverflow="overflow" horzOverflow="overflow" vert="horz" wrap="square" lIns="91439" tIns="45719" rIns="91439" bIns="45719" numCol="1" rtlCol="0" anchor="t">
        <a:noAutofit/>
      </a:bodyPr>
      <a:lstStyle>
        <a:def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9354" tIns="49354" rIns="49354" bIns="49354" numCol="1" rtlCol="0" anchor="t">
        <a:spAutoFit/>
      </a:bodyPr>
      <a:lstStyle>
        <a:defPPr marL="0" marR="0" indent="0" algn="l" defTabSz="493541" rtl="0" fontAlgn="auto" latinLnBrk="0"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DB6E2AF630D9459E9E02901F9EA9AC" ma:contentTypeVersion="18" ma:contentTypeDescription="Create a new document." ma:contentTypeScope="" ma:versionID="33bf9a9b28b92edb3f8dde230cc9fa65">
  <xsd:schema xmlns:xsd="http://www.w3.org/2001/XMLSchema" xmlns:xs="http://www.w3.org/2001/XMLSchema" xmlns:p="http://schemas.microsoft.com/office/2006/metadata/properties" xmlns:ns2="672654ff-a690-468f-9a88-997390a770d9" xmlns:ns3="dc0d3647-d427-45d6-bb8d-172ada9bd793" targetNamespace="http://schemas.microsoft.com/office/2006/metadata/properties" ma:root="true" ma:fieldsID="0be015ca11d595492b760a7982fd54ad" ns2:_="" ns3:_="">
    <xsd:import namespace="672654ff-a690-468f-9a88-997390a770d9"/>
    <xsd:import namespace="dc0d3647-d427-45d6-bb8d-172ada9bd7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2654ff-a690-468f-9a88-997390a770d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1" nillable="true" ma:displayName="Taxonomy Catch All Column" ma:hidden="true" ma:list="{4f338f13-7628-431a-b4a2-bcbe87705fd9}" ma:internalName="TaxCatchAll" ma:showField="CatchAllData" ma:web="672654ff-a690-468f-9a88-997390a770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c0d3647-d427-45d6-bb8d-172ada9bd79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e26b15f-407e-4460-b3d4-65bcdcc9eb7d"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0d3647-d427-45d6-bb8d-172ada9bd793">
      <Terms xmlns="http://schemas.microsoft.com/office/infopath/2007/PartnerControls"/>
    </lcf76f155ced4ddcb4097134ff3c332f>
    <TaxCatchAll xmlns="672654ff-a690-468f-9a88-997390a770d9" xsi:nil="true"/>
  </documentManagement>
</p:properties>
</file>

<file path=customXml/itemProps1.xml><?xml version="1.0" encoding="utf-8"?>
<ds:datastoreItem xmlns:ds="http://schemas.openxmlformats.org/officeDocument/2006/customXml" ds:itemID="{894A2C07-3C7C-4195-BEE7-51649A125752}">
  <ds:schemaRefs>
    <ds:schemaRef ds:uri="http://schemas.microsoft.com/sharepoint/v3/contenttype/forms"/>
  </ds:schemaRefs>
</ds:datastoreItem>
</file>

<file path=customXml/itemProps2.xml><?xml version="1.0" encoding="utf-8"?>
<ds:datastoreItem xmlns:ds="http://schemas.openxmlformats.org/officeDocument/2006/customXml" ds:itemID="{A4DCD0A2-31BB-42DC-A6DC-4820D9A3B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2654ff-a690-468f-9a88-997390a770d9"/>
    <ds:schemaRef ds:uri="dc0d3647-d427-45d6-bb8d-172ada9bd7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E4C04D-E787-4AEB-8709-07441B7FE6DE}">
  <ds:schemaRefs>
    <ds:schemaRef ds:uri="672654ff-a690-468f-9a88-997390a770d9"/>
    <ds:schemaRef ds:uri="http://purl.org/dc/elements/1.1/"/>
    <ds:schemaRef ds:uri="http://schemas.microsoft.com/office/infopath/2007/PartnerControls"/>
    <ds:schemaRef ds:uri="http://schemas.microsoft.com/office/2006/documentManagement/types"/>
    <ds:schemaRef ds:uri="http://purl.org/dc/dcmitype/"/>
    <ds:schemaRef ds:uri="http://schemas.microsoft.com/office/2006/metadata/properties"/>
    <ds:schemaRef ds:uri="dc0d3647-d427-45d6-bb8d-172ada9bd793"/>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47201</TotalTime>
  <Words>2672</Words>
  <Application>Microsoft Office PowerPoint</Application>
  <PresentationFormat>Brugerdefineret</PresentationFormat>
  <Paragraphs>198</Paragraphs>
  <Slides>11</Slides>
  <Notes>7</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11</vt:i4>
      </vt:variant>
    </vt:vector>
  </HeadingPairs>
  <TitlesOfParts>
    <vt:vector size="18" baseType="lpstr">
      <vt:lpstr>Aptos</vt:lpstr>
      <vt:lpstr>Arial</vt:lpstr>
      <vt:lpstr>Calibri</vt:lpstr>
      <vt:lpstr>Impact</vt:lpstr>
      <vt:lpstr>Times New Roman</vt:lpstr>
      <vt:lpstr>Wingdings</vt:lpstr>
      <vt:lpstr>Kontortema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Zandra Maria Skandrup Sigvardt</dc:creator>
  <cp:lastModifiedBy>Marguerite Marie Knudsen</cp:lastModifiedBy>
  <cp:revision>136</cp:revision>
  <dcterms:modified xsi:type="dcterms:W3CDTF">2024-09-23T14:59:46Z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0x0101004EDB6E2AF630D9459E9E02901F9EA9AC</vt:lpwstr>
  </property>
</Properties>
</file>